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sldIdLst>
    <p:sldId id="257" r:id="rId2"/>
    <p:sldId id="264" r:id="rId3"/>
    <p:sldId id="295" r:id="rId4"/>
    <p:sldId id="303" r:id="rId5"/>
    <p:sldId id="331" r:id="rId6"/>
    <p:sldId id="332" r:id="rId7"/>
    <p:sldId id="333" r:id="rId8"/>
    <p:sldId id="314" r:id="rId9"/>
    <p:sldId id="328" r:id="rId10"/>
    <p:sldId id="315" r:id="rId11"/>
    <p:sldId id="329" r:id="rId12"/>
    <p:sldId id="330" r:id="rId13"/>
    <p:sldId id="327" r:id="rId14"/>
    <p:sldId id="313" r:id="rId15"/>
    <p:sldId id="304" r:id="rId16"/>
    <p:sldId id="317" r:id="rId17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19"/>
    </p:embeddedFont>
    <p:embeddedFont>
      <p:font typeface="Arial Black" panose="020B0A04020102020204" pitchFamily="34" charset="0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D8EF"/>
    <a:srgbClr val="7DB9FF"/>
    <a:srgbClr val="6BC5FE"/>
    <a:srgbClr val="FFFFFF"/>
    <a:srgbClr val="ECF7FF"/>
    <a:srgbClr val="470F7F"/>
    <a:srgbClr val="CDCAE9"/>
    <a:srgbClr val="6916BC"/>
    <a:srgbClr val="8C31E7"/>
    <a:srgbClr val="C03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A638D-65A8-417E-BC70-6DEFE980C671}" v="522" dt="2021-11-15T17:49:04.3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79971" autoAdjust="0"/>
  </p:normalViewPr>
  <p:slideViewPr>
    <p:cSldViewPr snapToGrid="0">
      <p:cViewPr varScale="1">
        <p:scale>
          <a:sx n="68" d="100"/>
          <a:sy n="68" d="100"/>
        </p:scale>
        <p:origin x="1243" y="67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B75D-1CE9-4E6B-AA3F-72FC8EC1879B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59CF1-83D9-497C-BBD0-8F0772D04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43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59CF1-83D9-497C-BBD0-8F0772D046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2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940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120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993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037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000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703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309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59CF1-83D9-497C-BBD0-8F0772D046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25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59CF1-83D9-497C-BBD0-8F0772D046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8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37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4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457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113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9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59CF1-83D9-497C-BBD0-8F0772D046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935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50600-BD4C-4944-8C44-F8AC3E9734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2F52-1506-415F-A664-85BB554776F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B789A-20D0-4043-B8C7-57EF7FC8AAA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335EE-F131-41C3-9C6F-64E76C1C52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464-4D5B-4CA3-806B-06915FA1A8D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36671-EB96-43E8-90D3-69A70EDD7AC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4140-BFA2-4291-A91D-DEDADF11966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09738-C297-4E2A-A044-CABEE92B617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0E7C-1E37-47F0-A65F-38C2CAE8072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2901-2B9F-45FD-9AC2-0BC4FDE28CE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C6A-776F-40DC-AA6E-2C0D5862189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5314C-D903-46E8-B53F-9CF3ADA367D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video" Target="../media/media2.mp4"/><Relationship Id="rId7" Type="http://schemas.openxmlformats.org/officeDocument/2006/relationships/notesSlide" Target="../notesSlides/notesSlide11.xml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3.mp4"/><Relationship Id="rId4" Type="http://schemas.microsoft.com/office/2007/relationships/media" Target="../media/media3.mp4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9F340DE-B062-4DB8-8697-23D711A781C0}"/>
              </a:ext>
            </a:extLst>
          </p:cNvPr>
          <p:cNvSpPr/>
          <p:nvPr/>
        </p:nvSpPr>
        <p:spPr>
          <a:xfrm>
            <a:off x="6942667" y="4415912"/>
            <a:ext cx="4841766" cy="1900520"/>
          </a:xfrm>
          <a:prstGeom prst="rect">
            <a:avLst/>
          </a:prstGeom>
          <a:effectLst>
            <a:softEdge rad="317500"/>
          </a:effectLst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/>
              </a:rPr>
              <a:t>정보융합학부</a:t>
            </a:r>
            <a:endParaRPr lang="en-US" altLang="ko-KR" sz="2000" kern="0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2000" kern="0" dirty="0" err="1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/>
              </a:rPr>
              <a:t>나우리</a:t>
            </a:r>
            <a:endParaRPr lang="en-US" altLang="ko-KR" sz="2000" kern="0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/>
              </a:rPr>
              <a:t>심민정</a:t>
            </a:r>
            <a:endParaRPr lang="en-US" altLang="ko-KR" sz="2000" kern="0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/>
              </a:rPr>
              <a:t>최수빈</a:t>
            </a:r>
            <a:endParaRPr lang="en-US" altLang="ko-KR" sz="2000" kern="0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D09E37-F8FA-4328-92AD-81727401FBD7}"/>
              </a:ext>
            </a:extLst>
          </p:cNvPr>
          <p:cNvGrpSpPr/>
          <p:nvPr/>
        </p:nvGrpSpPr>
        <p:grpSpPr>
          <a:xfrm>
            <a:off x="1359031" y="2182441"/>
            <a:ext cx="9320258" cy="1119148"/>
            <a:chOff x="2262142" y="2457289"/>
            <a:chExt cx="9320258" cy="111914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7A9311-E5CD-4BD4-911B-5F0ACAC0646D}"/>
                </a:ext>
              </a:extLst>
            </p:cNvPr>
            <p:cNvGrpSpPr/>
            <p:nvPr/>
          </p:nvGrpSpPr>
          <p:grpSpPr>
            <a:xfrm>
              <a:off x="2262142" y="2457289"/>
              <a:ext cx="9320258" cy="1119148"/>
              <a:chOff x="2156260" y="2396563"/>
              <a:chExt cx="7839078" cy="1119148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064D2CF-8B3C-4754-9FF5-52C173FE3B72}"/>
                  </a:ext>
                </a:extLst>
              </p:cNvPr>
              <p:cNvSpPr/>
              <p:nvPr/>
            </p:nvSpPr>
            <p:spPr>
              <a:xfrm>
                <a:off x="2156260" y="2468365"/>
                <a:ext cx="7839078" cy="1047346"/>
              </a:xfrm>
              <a:prstGeom prst="rect">
                <a:avLst/>
              </a:prstGeom>
              <a:solidFill>
                <a:srgbClr val="7DB9FF"/>
              </a:solidFill>
              <a:ln>
                <a:noFill/>
              </a:ln>
              <a:effectLst>
                <a:outerShdw blurRad="50800" dist="50800" dir="3600000" algn="ctr" rotWithShape="0">
                  <a:schemeClr val="bg1">
                    <a:alpha val="27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9002BAB-8D94-44B1-B756-D4CF6EC84CB2}"/>
                  </a:ext>
                </a:extLst>
              </p:cNvPr>
              <p:cNvSpPr/>
              <p:nvPr/>
            </p:nvSpPr>
            <p:spPr>
              <a:xfrm>
                <a:off x="2873788" y="2396563"/>
                <a:ext cx="7105785" cy="1023357"/>
              </a:xfrm>
              <a:prstGeom prst="rect">
                <a:avLst/>
              </a:prstGeom>
              <a:effectLst>
                <a:softEdge rad="317500"/>
              </a:effectLst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4400" kern="0" dirty="0">
                    <a:solidFill>
                      <a:prstClr val="white"/>
                    </a:solidFill>
                    <a:latin typeface="210 맨발의청춘 L" panose="02020603020101020101" pitchFamily="18" charset="-127"/>
                    <a:ea typeface="210 맨발의청춘 L" panose="02020603020101020101"/>
                  </a:rPr>
                  <a:t>한글 </a:t>
                </a:r>
                <a:r>
                  <a:rPr lang="ko-KR" altLang="en-US" sz="4400" kern="0" dirty="0" err="1">
                    <a:solidFill>
                      <a:prstClr val="white"/>
                    </a:solidFill>
                    <a:latin typeface="210 맨발의청춘 L" panose="02020603020101020101" pitchFamily="18" charset="-127"/>
                    <a:ea typeface="210 맨발의청춘 L" panose="02020603020101020101"/>
                  </a:rPr>
                  <a:t>지문자</a:t>
                </a:r>
                <a:r>
                  <a:rPr lang="ko-KR" altLang="en-US" sz="4400" kern="0" dirty="0">
                    <a:solidFill>
                      <a:prstClr val="white"/>
                    </a:solidFill>
                    <a:latin typeface="210 맨발의청춘 L" panose="02020603020101020101" pitchFamily="18" charset="-127"/>
                    <a:ea typeface="210 맨발의청춘 L" panose="02020603020101020101"/>
                  </a:rPr>
                  <a:t> 학습 </a:t>
                </a:r>
                <a:r>
                  <a:rPr lang="en-US" altLang="ko-KR" sz="4400" kern="0" dirty="0">
                    <a:solidFill>
                      <a:prstClr val="white"/>
                    </a:solidFill>
                    <a:latin typeface="210 맨발의청춘 L" panose="02020603020101020101" pitchFamily="18" charset="-127"/>
                    <a:ea typeface="210 맨발의청춘 L" panose="02020603020101020101"/>
                  </a:rPr>
                  <a:t>APP          </a:t>
                </a:r>
                <a:r>
                  <a:rPr lang="ko-KR" altLang="en-US" sz="4400" kern="0" dirty="0">
                    <a:solidFill>
                      <a:prstClr val="white"/>
                    </a:solidFill>
                    <a:latin typeface="210 맨발의청춘 L" panose="02020603020101020101" pitchFamily="18" charset="-127"/>
                    <a:ea typeface="210 맨발의청춘 L" panose="02020603020101020101"/>
                  </a:rPr>
                  <a:t>제작   </a:t>
                </a:r>
                <a:endParaRPr lang="en-US" altLang="ko-KR" sz="4400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0874D3B-FA5E-4E3D-8565-C5BE6C1B8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141" r="7807" b="34587"/>
            <a:stretch/>
          </p:blipFill>
          <p:spPr>
            <a:xfrm>
              <a:off x="8165631" y="2660107"/>
              <a:ext cx="1764227" cy="890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5"/>
    </mc:Choice>
    <mc:Fallback xmlns="">
      <p:transition spd="slow" advTm="83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9C23B8-F82A-40D9-B50B-96A1352752BA}"/>
              </a:ext>
            </a:extLst>
          </p:cNvPr>
          <p:cNvSpPr txBox="1"/>
          <p:nvPr/>
        </p:nvSpPr>
        <p:spPr>
          <a:xfrm>
            <a:off x="457200" y="47625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G마켓 산스 Medium"/>
                <a:ea typeface="210 맨발의청춘 L" panose="02020603020101020101" pitchFamily="18" charset="-127"/>
              </a:rPr>
              <a:t>Results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736D5-B05D-44C8-8EF1-FBF9FE520CFF}"/>
              </a:ext>
            </a:extLst>
          </p:cNvPr>
          <p:cNvGrpSpPr/>
          <p:nvPr/>
        </p:nvGrpSpPr>
        <p:grpSpPr>
          <a:xfrm>
            <a:off x="1970690" y="372070"/>
            <a:ext cx="3134710" cy="618529"/>
            <a:chOff x="2523772" y="333970"/>
            <a:chExt cx="2619728" cy="618529"/>
          </a:xfrm>
        </p:grpSpPr>
        <p:sp>
          <p:nvSpPr>
            <p:cNvPr id="21" name="모서리가 둥근 직사각형 25">
              <a:extLst>
                <a:ext uri="{FF2B5EF4-FFF2-40B4-BE49-F238E27FC236}">
                  <a16:creationId xmlns:a16="http://schemas.microsoft.com/office/drawing/2014/main" id="{51DCEF92-FCB8-4A77-B039-2558FF548FC7}"/>
                </a:ext>
              </a:extLst>
            </p:cNvPr>
            <p:cNvSpPr/>
            <p:nvPr/>
          </p:nvSpPr>
          <p:spPr>
            <a:xfrm>
              <a:off x="2523772" y="333970"/>
              <a:ext cx="2619728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50D68-8DAF-470A-B830-7E6DCDD33592}"/>
                </a:ext>
              </a:extLst>
            </p:cNvPr>
            <p:cNvSpPr txBox="1"/>
            <p:nvPr/>
          </p:nvSpPr>
          <p:spPr>
            <a:xfrm>
              <a:off x="2569790" y="479589"/>
              <a:ext cx="2482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연습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81CBCF0-8A42-4334-955B-C482A256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/>
          <a:stretch/>
        </p:blipFill>
        <p:spPr>
          <a:xfrm>
            <a:off x="2488064" y="1182718"/>
            <a:ext cx="3555434" cy="48985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ECD5239-99DE-42D0-8551-D9C30AE7E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/>
          <a:stretch/>
        </p:blipFill>
        <p:spPr>
          <a:xfrm>
            <a:off x="-256971" y="1180881"/>
            <a:ext cx="3557270" cy="49004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2608F19-12B9-45D8-887C-EA755949132F}"/>
              </a:ext>
            </a:extLst>
          </p:cNvPr>
          <p:cNvSpPr txBox="1"/>
          <p:nvPr/>
        </p:nvSpPr>
        <p:spPr>
          <a:xfrm>
            <a:off x="479193" y="5864954"/>
            <a:ext cx="205068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연습 선택 화면</a:t>
            </a:r>
            <a:endParaRPr lang="en-US" altLang="ko-KR" sz="2000" dirty="0">
              <a:solidFill>
                <a:srgbClr val="FFFF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6BCD28-FD2F-45F3-9C1B-F12F62DA30C9}"/>
              </a:ext>
            </a:extLst>
          </p:cNvPr>
          <p:cNvSpPr txBox="1"/>
          <p:nvPr/>
        </p:nvSpPr>
        <p:spPr>
          <a:xfrm>
            <a:off x="3208023" y="5814301"/>
            <a:ext cx="16658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endParaRPr lang="en-US" altLang="ko-KR" sz="2000" dirty="0">
              <a:solidFill>
                <a:srgbClr val="FFFF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5D22ABD-C1DB-42D2-91E6-B18BB3319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/>
          <a:stretch/>
        </p:blipFill>
        <p:spPr>
          <a:xfrm>
            <a:off x="5089965" y="1169865"/>
            <a:ext cx="3636478" cy="49004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F3D679E-F631-4D88-B82E-D87EA5166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/>
          <a:stretch/>
        </p:blipFill>
        <p:spPr>
          <a:xfrm rot="16200000">
            <a:off x="8139865" y="976656"/>
            <a:ext cx="3682381" cy="493555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70FAFD9-AB74-4544-84B1-5AB601389B7F}"/>
              </a:ext>
            </a:extLst>
          </p:cNvPr>
          <p:cNvSpPr txBox="1"/>
          <p:nvPr/>
        </p:nvSpPr>
        <p:spPr>
          <a:xfrm>
            <a:off x="6096000" y="5911757"/>
            <a:ext cx="190087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&lt;</a:t>
            </a: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모음</a:t>
            </a:r>
            <a:r>
              <a:rPr lang="en-US" altLang="ko-KR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4843CA-8B68-403F-844C-9DCD775756E7}"/>
              </a:ext>
            </a:extLst>
          </p:cNvPr>
          <p:cNvSpPr txBox="1"/>
          <p:nvPr/>
        </p:nvSpPr>
        <p:spPr>
          <a:xfrm>
            <a:off x="9284424" y="5038378"/>
            <a:ext cx="168484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연습화면</a:t>
            </a:r>
            <a:endParaRPr lang="en-US" altLang="ko-KR" sz="2000" dirty="0">
              <a:solidFill>
                <a:srgbClr val="FFFF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1DC9A-1446-4161-83D1-D29C1E4E9FD4}"/>
              </a:ext>
            </a:extLst>
          </p:cNvPr>
          <p:cNvSpPr txBox="1"/>
          <p:nvPr/>
        </p:nvSpPr>
        <p:spPr>
          <a:xfrm>
            <a:off x="2667932" y="5871613"/>
            <a:ext cx="28271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&lt;</a:t>
            </a: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자음</a:t>
            </a:r>
            <a:r>
              <a:rPr lang="en-US" altLang="ko-KR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&gt;</a:t>
            </a: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endParaRPr lang="en-US" altLang="ko-KR" sz="2000" dirty="0">
              <a:solidFill>
                <a:srgbClr val="FFFF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67C1A-E895-416B-A34E-4468F077C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460" y="1937061"/>
            <a:ext cx="1900877" cy="3204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8A883A-3A44-48A8-B230-896A64C4B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392" y="1937061"/>
            <a:ext cx="1806983" cy="32040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29A4C7-4DE9-413D-BDEC-A9B4636A96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9" r="1434"/>
          <a:stretch/>
        </p:blipFill>
        <p:spPr>
          <a:xfrm>
            <a:off x="394244" y="2001896"/>
            <a:ext cx="1793254" cy="30977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DDD75C-EA58-41F3-9249-C5B0C1C8F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919036" y="2059301"/>
            <a:ext cx="1947012" cy="32694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4F4357-719B-44C3-A781-147351213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705766" y="374717"/>
            <a:ext cx="373553" cy="345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"/>
    </mc:Choice>
    <mc:Fallback xmlns="">
      <p:transition spd="slow" advTm="12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9C23B8-F82A-40D9-B50B-96A1352752BA}"/>
              </a:ext>
            </a:extLst>
          </p:cNvPr>
          <p:cNvSpPr txBox="1"/>
          <p:nvPr/>
        </p:nvSpPr>
        <p:spPr>
          <a:xfrm>
            <a:off x="457200" y="47625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G마켓 산스 Medium"/>
                <a:ea typeface="210 맨발의청춘 L" panose="02020603020101020101" pitchFamily="18" charset="-127"/>
              </a:rPr>
              <a:t>Results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736D5-B05D-44C8-8EF1-FBF9FE520CFF}"/>
              </a:ext>
            </a:extLst>
          </p:cNvPr>
          <p:cNvGrpSpPr/>
          <p:nvPr/>
        </p:nvGrpSpPr>
        <p:grpSpPr>
          <a:xfrm>
            <a:off x="1970690" y="372070"/>
            <a:ext cx="3134710" cy="618529"/>
            <a:chOff x="2523772" y="333970"/>
            <a:chExt cx="2619728" cy="618529"/>
          </a:xfrm>
        </p:grpSpPr>
        <p:sp>
          <p:nvSpPr>
            <p:cNvPr id="21" name="모서리가 둥근 직사각형 25">
              <a:extLst>
                <a:ext uri="{FF2B5EF4-FFF2-40B4-BE49-F238E27FC236}">
                  <a16:creationId xmlns:a16="http://schemas.microsoft.com/office/drawing/2014/main" id="{51DCEF92-FCB8-4A77-B039-2558FF548FC7}"/>
                </a:ext>
              </a:extLst>
            </p:cNvPr>
            <p:cNvSpPr/>
            <p:nvPr/>
          </p:nvSpPr>
          <p:spPr>
            <a:xfrm>
              <a:off x="2523772" y="333970"/>
              <a:ext cx="2619728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50D68-8DAF-470A-B830-7E6DCDD33592}"/>
                </a:ext>
              </a:extLst>
            </p:cNvPr>
            <p:cNvSpPr txBox="1"/>
            <p:nvPr/>
          </p:nvSpPr>
          <p:spPr>
            <a:xfrm>
              <a:off x="2569789" y="479589"/>
              <a:ext cx="2482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연습 시연 동영상</a:t>
              </a:r>
              <a:endParaRPr lang="en-US" altLang="ko-KR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E6BCD28-FD2F-45F3-9C1B-F12F62DA30C9}"/>
              </a:ext>
            </a:extLst>
          </p:cNvPr>
          <p:cNvSpPr txBox="1"/>
          <p:nvPr/>
        </p:nvSpPr>
        <p:spPr>
          <a:xfrm>
            <a:off x="3862780" y="5814301"/>
            <a:ext cx="16658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endParaRPr lang="en-US" altLang="ko-KR" sz="2000" dirty="0">
              <a:solidFill>
                <a:srgbClr val="FFFF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3" name="자음연습">
            <a:hlinkClick r:id="" action="ppaction://media"/>
            <a:extLst>
              <a:ext uri="{FF2B5EF4-FFF2-40B4-BE49-F238E27FC236}">
                <a16:creationId xmlns:a16="http://schemas.microsoft.com/office/drawing/2014/main" id="{6BFA0361-5535-4804-AA80-C320FE3EB32C}"/>
              </a:ext>
            </a:extLst>
          </p:cNvPr>
          <p:cNvPicPr>
            <a:picLocks noGrp="1" noChangeAspect="1"/>
          </p:cNvPicPr>
          <p:nvPr>
            <p:ph sz="half"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54254" y="1182398"/>
            <a:ext cx="2410112" cy="5085540"/>
          </a:xfrm>
        </p:spPr>
      </p:pic>
      <p:pic>
        <p:nvPicPr>
          <p:cNvPr id="35" name="모음연습">
            <a:hlinkClick r:id="" action="ppaction://media"/>
            <a:extLst>
              <a:ext uri="{FF2B5EF4-FFF2-40B4-BE49-F238E27FC236}">
                <a16:creationId xmlns:a16="http://schemas.microsoft.com/office/drawing/2014/main" id="{A80133DE-05FC-4EFD-860A-8457D9C8BA9B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24344" y="1171381"/>
            <a:ext cx="2394762" cy="50531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903F640-AE57-462F-B6D0-33FCE1C89998}"/>
              </a:ext>
            </a:extLst>
          </p:cNvPr>
          <p:cNvSpPr txBox="1"/>
          <p:nvPr/>
        </p:nvSpPr>
        <p:spPr>
          <a:xfrm>
            <a:off x="2798081" y="6393553"/>
            <a:ext cx="297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자음</a:t>
            </a:r>
            <a:endParaRPr lang="en-US" altLang="ko-KR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3D0124-22B9-473E-A980-EEA149F96E67}"/>
              </a:ext>
            </a:extLst>
          </p:cNvPr>
          <p:cNvSpPr txBox="1"/>
          <p:nvPr/>
        </p:nvSpPr>
        <p:spPr>
          <a:xfrm>
            <a:off x="6713443" y="6323415"/>
            <a:ext cx="301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모음</a:t>
            </a:r>
            <a:endParaRPr lang="en-US" altLang="ko-KR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49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"/>
    </mc:Choice>
    <mc:Fallback xmlns="">
      <p:transition spd="slow" advTm="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8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542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4" objId="33"/>
        <p14:playEvt time="209" objId="35"/>
        <p14:stopEvt time="325" objId="33"/>
        <p14:stopEvt time="325" objId="3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9C23B8-F82A-40D9-B50B-96A1352752BA}"/>
              </a:ext>
            </a:extLst>
          </p:cNvPr>
          <p:cNvSpPr txBox="1"/>
          <p:nvPr/>
        </p:nvSpPr>
        <p:spPr>
          <a:xfrm>
            <a:off x="457200" y="47625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G마켓 산스 Medium"/>
                <a:ea typeface="210 맨발의청춘 L" panose="02020603020101020101" pitchFamily="18" charset="-127"/>
              </a:rPr>
              <a:t>Results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736D5-B05D-44C8-8EF1-FBF9FE520CFF}"/>
              </a:ext>
            </a:extLst>
          </p:cNvPr>
          <p:cNvGrpSpPr/>
          <p:nvPr/>
        </p:nvGrpSpPr>
        <p:grpSpPr>
          <a:xfrm>
            <a:off x="1970690" y="372070"/>
            <a:ext cx="3134710" cy="618529"/>
            <a:chOff x="2523772" y="333970"/>
            <a:chExt cx="2619728" cy="618529"/>
          </a:xfrm>
        </p:grpSpPr>
        <p:sp>
          <p:nvSpPr>
            <p:cNvPr id="21" name="모서리가 둥근 직사각형 25">
              <a:extLst>
                <a:ext uri="{FF2B5EF4-FFF2-40B4-BE49-F238E27FC236}">
                  <a16:creationId xmlns:a16="http://schemas.microsoft.com/office/drawing/2014/main" id="{51DCEF92-FCB8-4A77-B039-2558FF548FC7}"/>
                </a:ext>
              </a:extLst>
            </p:cNvPr>
            <p:cNvSpPr/>
            <p:nvPr/>
          </p:nvSpPr>
          <p:spPr>
            <a:xfrm>
              <a:off x="2523772" y="333970"/>
              <a:ext cx="2619728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50D68-8DAF-470A-B830-7E6DCDD33592}"/>
                </a:ext>
              </a:extLst>
            </p:cNvPr>
            <p:cNvSpPr txBox="1"/>
            <p:nvPr/>
          </p:nvSpPr>
          <p:spPr>
            <a:xfrm>
              <a:off x="2569790" y="479589"/>
              <a:ext cx="2482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1FDF242-A51C-484F-82C5-712B5138F9E0}"/>
              </a:ext>
            </a:extLst>
          </p:cNvPr>
          <p:cNvGrpSpPr/>
          <p:nvPr/>
        </p:nvGrpSpPr>
        <p:grpSpPr>
          <a:xfrm>
            <a:off x="3164996" y="1181979"/>
            <a:ext cx="3557270" cy="5199599"/>
            <a:chOff x="2311967" y="1219734"/>
            <a:chExt cx="3557270" cy="519959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24E32EB-C837-4F1B-A190-AB1CF0E63DC6}"/>
                </a:ext>
              </a:extLst>
            </p:cNvPr>
            <p:cNvGrpSpPr/>
            <p:nvPr/>
          </p:nvGrpSpPr>
          <p:grpSpPr>
            <a:xfrm>
              <a:off x="2311967" y="1219734"/>
              <a:ext cx="3557270" cy="5199599"/>
              <a:chOff x="397786" y="1180881"/>
              <a:chExt cx="3557270" cy="5199599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ECD5239-99DE-42D0-8551-D9C30AE7E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39"/>
              <a:stretch/>
            </p:blipFill>
            <p:spPr>
              <a:xfrm>
                <a:off x="397786" y="1180881"/>
                <a:ext cx="3557270" cy="4900429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608F19-12B9-45D8-887C-EA755949132F}"/>
                  </a:ext>
                </a:extLst>
              </p:cNvPr>
              <p:cNvSpPr txBox="1"/>
              <p:nvPr/>
            </p:nvSpPr>
            <p:spPr>
              <a:xfrm>
                <a:off x="1133950" y="5864954"/>
                <a:ext cx="2050683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FFFF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게임 실행 화면</a:t>
                </a:r>
                <a:endParaRPr lang="en-US" altLang="ko-KR" sz="200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6BCD28-FD2F-45F3-9C1B-F12F62DA30C9}"/>
                </a:ext>
              </a:extLst>
            </p:cNvPr>
            <p:cNvSpPr txBox="1"/>
            <p:nvPr/>
          </p:nvSpPr>
          <p:spPr>
            <a:xfrm>
              <a:off x="3862780" y="5814301"/>
              <a:ext cx="1665852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 </a:t>
              </a:r>
              <a:endParaRPr lang="en-US" altLang="ko-KR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A4A85A-C22C-4DE0-A05A-D7D05C40E157}"/>
              </a:ext>
            </a:extLst>
          </p:cNvPr>
          <p:cNvGrpSpPr/>
          <p:nvPr/>
        </p:nvGrpSpPr>
        <p:grpSpPr>
          <a:xfrm>
            <a:off x="8331837" y="1213954"/>
            <a:ext cx="3636478" cy="5167624"/>
            <a:chOff x="8775605" y="1162203"/>
            <a:chExt cx="3636478" cy="51676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6B596FC-3E34-46C3-BEF8-2CFE22F12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/>
            <a:stretch/>
          </p:blipFill>
          <p:spPr>
            <a:xfrm>
              <a:off x="8775605" y="1162203"/>
              <a:ext cx="3636478" cy="49004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06AEEE-7CE1-47B9-AFA7-A7642746A68B}"/>
                </a:ext>
              </a:extLst>
            </p:cNvPr>
            <p:cNvSpPr txBox="1"/>
            <p:nvPr/>
          </p:nvSpPr>
          <p:spPr>
            <a:xfrm>
              <a:off x="9342973" y="5814301"/>
              <a:ext cx="1900877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실패</a:t>
              </a:r>
              <a:endParaRPr lang="en-US" altLang="ko-KR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842D42-6616-4ADE-BE77-267B8328B2D8}"/>
              </a:ext>
            </a:extLst>
          </p:cNvPr>
          <p:cNvGrpSpPr/>
          <p:nvPr/>
        </p:nvGrpSpPr>
        <p:grpSpPr>
          <a:xfrm>
            <a:off x="5919287" y="1194178"/>
            <a:ext cx="3636478" cy="5167624"/>
            <a:chOff x="4855443" y="1195572"/>
            <a:chExt cx="3636478" cy="516762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C61A7E4-4F84-4336-8437-6CF59FDC6C84}"/>
                </a:ext>
              </a:extLst>
            </p:cNvPr>
            <p:cNvGrpSpPr/>
            <p:nvPr/>
          </p:nvGrpSpPr>
          <p:grpSpPr>
            <a:xfrm>
              <a:off x="4855443" y="1195572"/>
              <a:ext cx="3636478" cy="5167624"/>
              <a:chOff x="5959213" y="1169865"/>
              <a:chExt cx="3636478" cy="516762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5D22ABD-C1DB-42D2-91E6-B18BB33198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39"/>
              <a:stretch/>
            </p:blipFill>
            <p:spPr>
              <a:xfrm>
                <a:off x="5959213" y="1169865"/>
                <a:ext cx="3636478" cy="4900429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0FAFD9-AB74-4544-84B1-5AB601389B7F}"/>
                  </a:ext>
                </a:extLst>
              </p:cNvPr>
              <p:cNvSpPr txBox="1"/>
              <p:nvPr/>
            </p:nvSpPr>
            <p:spPr>
              <a:xfrm>
                <a:off x="6526581" y="5821963"/>
                <a:ext cx="1900877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FFFFFF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게임 성공</a:t>
                </a:r>
                <a:endParaRPr lang="en-US" altLang="ko-KR" sz="200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EC526A-4B3F-4799-A0BC-A7703885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3476" y="1806000"/>
              <a:ext cx="1877619" cy="3431243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235B96B-E169-4031-9907-1833CFF9C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179" y="1859984"/>
            <a:ext cx="1872358" cy="33600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527D72-E148-47E4-BF4E-51FF780A4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145" y="1854591"/>
            <a:ext cx="1838873" cy="326617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AE6BA4E-361F-46DF-96FE-F5F547CE8FD5}"/>
              </a:ext>
            </a:extLst>
          </p:cNvPr>
          <p:cNvGrpSpPr/>
          <p:nvPr/>
        </p:nvGrpSpPr>
        <p:grpSpPr>
          <a:xfrm>
            <a:off x="592922" y="1177428"/>
            <a:ext cx="3557270" cy="5223926"/>
            <a:chOff x="1318199" y="1062261"/>
            <a:chExt cx="3557270" cy="522392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F3D2BA7-FA88-4B1C-B295-B753A711E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/>
            <a:stretch/>
          </p:blipFill>
          <p:spPr>
            <a:xfrm>
              <a:off x="1318199" y="1062261"/>
              <a:ext cx="3557270" cy="490042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67C149-1E10-42C3-8E76-913D4F8CBD60}"/>
                </a:ext>
              </a:extLst>
            </p:cNvPr>
            <p:cNvSpPr txBox="1"/>
            <p:nvPr/>
          </p:nvSpPr>
          <p:spPr>
            <a:xfrm>
              <a:off x="2049740" y="5770661"/>
              <a:ext cx="205068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FF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선택 화면</a:t>
              </a:r>
              <a:endParaRPr lang="en-US" altLang="ko-KR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8B68481-0AEC-4622-AF53-B9E626D84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198" y="1992624"/>
            <a:ext cx="1835902" cy="31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"/>
    </mc:Choice>
    <mc:Fallback xmlns="">
      <p:transition spd="slow" advTm="10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9C23B8-F82A-40D9-B50B-96A1352752BA}"/>
              </a:ext>
            </a:extLst>
          </p:cNvPr>
          <p:cNvSpPr txBox="1"/>
          <p:nvPr/>
        </p:nvSpPr>
        <p:spPr>
          <a:xfrm>
            <a:off x="457200" y="47625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/>
                <a:ea typeface="210 맨발의청춘 L" panose="02020603020101020101" pitchFamily="18" charset="-127"/>
                <a:cs typeface="+mn-cs"/>
              </a:rPr>
              <a:t>Results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736D5-B05D-44C8-8EF1-FBF9FE520CFF}"/>
              </a:ext>
            </a:extLst>
          </p:cNvPr>
          <p:cNvGrpSpPr/>
          <p:nvPr/>
        </p:nvGrpSpPr>
        <p:grpSpPr>
          <a:xfrm>
            <a:off x="1970690" y="372070"/>
            <a:ext cx="3134710" cy="618529"/>
            <a:chOff x="2523772" y="333970"/>
            <a:chExt cx="2619728" cy="618529"/>
          </a:xfrm>
        </p:grpSpPr>
        <p:sp>
          <p:nvSpPr>
            <p:cNvPr id="21" name="모서리가 둥근 직사각형 25">
              <a:extLst>
                <a:ext uri="{FF2B5EF4-FFF2-40B4-BE49-F238E27FC236}">
                  <a16:creationId xmlns:a16="http://schemas.microsoft.com/office/drawing/2014/main" id="{51DCEF92-FCB8-4A77-B039-2558FF548FC7}"/>
                </a:ext>
              </a:extLst>
            </p:cNvPr>
            <p:cNvSpPr/>
            <p:nvPr/>
          </p:nvSpPr>
          <p:spPr>
            <a:xfrm>
              <a:off x="2523772" y="333970"/>
              <a:ext cx="2619728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50D68-8DAF-470A-B830-7E6DCDD33592}"/>
                </a:ext>
              </a:extLst>
            </p:cNvPr>
            <p:cNvSpPr txBox="1"/>
            <p:nvPr/>
          </p:nvSpPr>
          <p:spPr>
            <a:xfrm>
              <a:off x="2569790" y="479589"/>
              <a:ext cx="2482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시연 동영상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E6BCD28-FD2F-45F3-9C1B-F12F62DA30C9}"/>
              </a:ext>
            </a:extLst>
          </p:cNvPr>
          <p:cNvSpPr txBox="1"/>
          <p:nvPr/>
        </p:nvSpPr>
        <p:spPr>
          <a:xfrm>
            <a:off x="3862780" y="5814301"/>
            <a:ext cx="16658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endParaRPr lang="en-US" altLang="ko-KR" sz="2000" dirty="0">
              <a:solidFill>
                <a:srgbClr val="FFFF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5" name="게임">
            <a:hlinkClick r:id="" action="ppaction://media"/>
            <a:extLst>
              <a:ext uri="{FF2B5EF4-FFF2-40B4-BE49-F238E27FC236}">
                <a16:creationId xmlns:a16="http://schemas.microsoft.com/office/drawing/2014/main" id="{8DAE4F20-0495-4737-9057-B3E18FA3146B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18112" y="1102546"/>
            <a:ext cx="2599677" cy="5485541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08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"/>
    </mc:Choice>
    <mc:Fallback xmlns="">
      <p:transition spd="slow" advTm="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9" objId="25"/>
        <p14:stopEvt time="251" objId="25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9C23B8-F82A-40D9-B50B-96A1352752BA}"/>
              </a:ext>
            </a:extLst>
          </p:cNvPr>
          <p:cNvSpPr txBox="1"/>
          <p:nvPr/>
        </p:nvSpPr>
        <p:spPr>
          <a:xfrm>
            <a:off x="457200" y="47625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/>
                <a:ea typeface="210 맨발의청춘 L" panose="02020603020101020101" pitchFamily="18" charset="-127"/>
                <a:cs typeface="+mn-cs"/>
              </a:rPr>
              <a:t>Conclusion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736D5-B05D-44C8-8EF1-FBF9FE520CFF}"/>
              </a:ext>
            </a:extLst>
          </p:cNvPr>
          <p:cNvGrpSpPr/>
          <p:nvPr/>
        </p:nvGrpSpPr>
        <p:grpSpPr>
          <a:xfrm>
            <a:off x="2335576" y="350037"/>
            <a:ext cx="3471846" cy="722952"/>
            <a:chOff x="2748597" y="333970"/>
            <a:chExt cx="2394902" cy="618529"/>
          </a:xfrm>
        </p:grpSpPr>
        <p:sp>
          <p:nvSpPr>
            <p:cNvPr id="21" name="모서리가 둥근 직사각형 25">
              <a:extLst>
                <a:ext uri="{FF2B5EF4-FFF2-40B4-BE49-F238E27FC236}">
                  <a16:creationId xmlns:a16="http://schemas.microsoft.com/office/drawing/2014/main" id="{51DCEF92-FCB8-4A77-B039-2558FF548FC7}"/>
                </a:ext>
              </a:extLst>
            </p:cNvPr>
            <p:cNvSpPr/>
            <p:nvPr/>
          </p:nvSpPr>
          <p:spPr>
            <a:xfrm>
              <a:off x="2837919" y="333970"/>
              <a:ext cx="2305580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50D68-8DAF-470A-B830-7E6DCDD33592}"/>
                </a:ext>
              </a:extLst>
            </p:cNvPr>
            <p:cNvSpPr txBox="1"/>
            <p:nvPr/>
          </p:nvSpPr>
          <p:spPr>
            <a:xfrm>
              <a:off x="2748597" y="468572"/>
              <a:ext cx="2202074" cy="342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ko-KR" altLang="en-US" sz="20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향후 계획 및 개선방안</a:t>
              </a:r>
              <a:endParaRPr lang="en-US" altLang="ko-KR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ACA5FA-49DD-46AA-9A58-C674ED3DCAE3}"/>
              </a:ext>
            </a:extLst>
          </p:cNvPr>
          <p:cNvSpPr txBox="1"/>
          <p:nvPr/>
        </p:nvSpPr>
        <p:spPr>
          <a:xfrm>
            <a:off x="2336800" y="2111022"/>
            <a:ext cx="9451248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인식 정확도에 대한 아쉬움</a:t>
            </a:r>
            <a:endParaRPr lang="en-US" altLang="ko-KR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sym typeface="Wingdings" panose="05000000000000000000" pitchFamily="2" charset="2"/>
              </a:rPr>
              <a:t>    </a:t>
            </a:r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sym typeface="Wingdings" panose="05000000000000000000" pitchFamily="2" charset="2"/>
              </a:rPr>
              <a:t>다양한 이미지를 학습 및 </a:t>
            </a:r>
            <a:r>
              <a:rPr lang="en-US" altLang="ko-KR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sym typeface="Wingdings" panose="05000000000000000000" pitchFamily="2" charset="2"/>
              </a:rPr>
              <a:t>yolo</a:t>
            </a:r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sym typeface="Wingdings" panose="05000000000000000000" pitchFamily="2" charset="2"/>
              </a:rPr>
              <a:t> 이용</a:t>
            </a:r>
            <a:endParaRPr lang="en-US" altLang="ko-KR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비장애인들의 지속적인 흥미 유발 필요</a:t>
            </a:r>
            <a:endParaRPr lang="en-US" altLang="ko-KR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sym typeface="Wingdings" panose="05000000000000000000" pitchFamily="2" charset="2"/>
              </a:rPr>
              <a:t>    </a:t>
            </a:r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sym typeface="Wingdings" panose="05000000000000000000" pitchFamily="2" charset="2"/>
              </a:rPr>
              <a:t>지속적으로 다양한 게임 콘텐츠 개발 필요</a:t>
            </a:r>
            <a:r>
              <a:rPr lang="en-US" altLang="ko-KR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sym typeface="Wingdings" panose="05000000000000000000" pitchFamily="2" charset="2"/>
              </a:rPr>
              <a:t>사용자 별 기록연동</a:t>
            </a:r>
            <a:endParaRPr lang="en-US" altLang="ko-KR" sz="24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86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"/>
    </mc:Choice>
    <mc:Fallback xmlns="">
      <p:transition spd="slow" advTm="14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7302F-4820-4187-81C1-8A2948C717EC}"/>
              </a:ext>
            </a:extLst>
          </p:cNvPr>
          <p:cNvGrpSpPr/>
          <p:nvPr/>
        </p:nvGrpSpPr>
        <p:grpSpPr>
          <a:xfrm>
            <a:off x="1045201" y="1503547"/>
            <a:ext cx="3037273" cy="4218554"/>
            <a:chOff x="1346809" y="1808929"/>
            <a:chExt cx="3010503" cy="4181373"/>
          </a:xfrm>
        </p:grpSpPr>
        <p:sp>
          <p:nvSpPr>
            <p:cNvPr id="23" name="한쪽 모서리는 잘리고 다른 쪽 모서리는 둥근 사각형 41">
              <a:extLst>
                <a:ext uri="{FF2B5EF4-FFF2-40B4-BE49-F238E27FC236}">
                  <a16:creationId xmlns:a16="http://schemas.microsoft.com/office/drawing/2014/main" id="{E9615F26-D94F-486E-B334-4E9A266A6730}"/>
                </a:ext>
              </a:extLst>
            </p:cNvPr>
            <p:cNvSpPr/>
            <p:nvPr/>
          </p:nvSpPr>
          <p:spPr>
            <a:xfrm flipH="1">
              <a:off x="1346809" y="1808929"/>
              <a:ext cx="3010503" cy="4181373"/>
            </a:xfrm>
            <a:prstGeom prst="snipRoundRect">
              <a:avLst>
                <a:gd name="adj1" fmla="val 0"/>
                <a:gd name="adj2" fmla="val 39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r="6000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&lt;div&gt;</a:t>
              </a:r>
              <a:r>
                <a:rPr lang="ko-KR" altLang="en-US" dirty="0">
                  <a:solidFill>
                    <a:prstClr val="white"/>
                  </a:solidFill>
                </a:rPr>
                <a:t>아이콘 제작자 </a:t>
              </a:r>
              <a:r>
                <a:rPr lang="en-US" altLang="ko-KR" dirty="0">
                  <a:solidFill>
                    <a:prstClr val="white"/>
                  </a:solidFill>
                </a:rPr>
                <a:t>&lt;a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BBD289A-5E8D-4866-A4E8-B523B54F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544" y="2398179"/>
              <a:ext cx="1726908" cy="184274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4B76D9-705A-4958-A672-78E7987A5048}"/>
                </a:ext>
              </a:extLst>
            </p:cNvPr>
            <p:cNvSpPr txBox="1"/>
            <p:nvPr/>
          </p:nvSpPr>
          <p:spPr>
            <a:xfrm>
              <a:off x="1634732" y="4862781"/>
              <a:ext cx="2417005" cy="57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한글 지문자에 대한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비장애인 </a:t>
              </a:r>
              <a:r>
                <a:rPr lang="ko-KR" altLang="en-US" sz="2000" dirty="0">
                  <a:solidFill>
                    <a:srgbClr val="7DB9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호기심 유발</a:t>
              </a:r>
              <a:endParaRPr lang="en-US" altLang="ko-KR" sz="2000" dirty="0">
                <a:solidFill>
                  <a:srgbClr val="7DB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27944-0C8B-4940-A085-18CA8546DEAB}"/>
              </a:ext>
            </a:extLst>
          </p:cNvPr>
          <p:cNvGrpSpPr/>
          <p:nvPr/>
        </p:nvGrpSpPr>
        <p:grpSpPr>
          <a:xfrm>
            <a:off x="4553817" y="1514874"/>
            <a:ext cx="3037274" cy="4337803"/>
            <a:chOff x="4792716" y="1808928"/>
            <a:chExt cx="3010503" cy="4299569"/>
          </a:xfrm>
        </p:grpSpPr>
        <p:sp>
          <p:nvSpPr>
            <p:cNvPr id="30" name="한쪽 모서리는 잘리고 다른 쪽 모서리는 둥근 사각형 41">
              <a:extLst>
                <a:ext uri="{FF2B5EF4-FFF2-40B4-BE49-F238E27FC236}">
                  <a16:creationId xmlns:a16="http://schemas.microsoft.com/office/drawing/2014/main" id="{9F903F36-BC32-4DE4-8E37-B693FF7C9FA8}"/>
                </a:ext>
              </a:extLst>
            </p:cNvPr>
            <p:cNvSpPr/>
            <p:nvPr/>
          </p:nvSpPr>
          <p:spPr>
            <a:xfrm flipH="1">
              <a:off x="4792716" y="1808928"/>
              <a:ext cx="3010503" cy="4181373"/>
            </a:xfrm>
            <a:prstGeom prst="snipRoundRect">
              <a:avLst>
                <a:gd name="adj1" fmla="val 0"/>
                <a:gd name="adj2" fmla="val 39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r="6000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&lt;div&gt;</a:t>
              </a:r>
              <a:r>
                <a:rPr lang="ko-KR" altLang="en-US" dirty="0">
                  <a:solidFill>
                    <a:prstClr val="white"/>
                  </a:solidFill>
                </a:rPr>
                <a:t>아이콘 제작자 </a:t>
              </a:r>
              <a:r>
                <a:rPr lang="en-US" altLang="ko-KR" dirty="0">
                  <a:solidFill>
                    <a:prstClr val="white"/>
                  </a:solidFill>
                </a:rPr>
                <a:t>&lt;a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45097F-885A-4DB6-B9B6-7763A4A9551D}"/>
                </a:ext>
              </a:extLst>
            </p:cNvPr>
            <p:cNvSpPr txBox="1"/>
            <p:nvPr/>
          </p:nvSpPr>
          <p:spPr>
            <a:xfrm>
              <a:off x="5010992" y="4979761"/>
              <a:ext cx="2729877" cy="1128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농아인 </a:t>
              </a:r>
              <a:r>
                <a:rPr lang="ko-KR" altLang="en-US" sz="2000" dirty="0" err="1">
                  <a:solidFill>
                    <a:srgbClr val="7DB9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지문자</a:t>
              </a:r>
              <a:r>
                <a:rPr lang="ko-KR" altLang="en-US" sz="2000" dirty="0">
                  <a:solidFill>
                    <a:srgbClr val="7DB9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학습</a:t>
              </a:r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에 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도움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endParaRPr lang="ko-KR" altLang="en-US" sz="2800" dirty="0">
                <a:solidFill>
                  <a:schemeClr val="bg1">
                    <a:lumMod val="6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32" name="Picture 2" descr="아이패드 드로잉으로 나만의 이모티콘 만들기">
              <a:extLst>
                <a:ext uri="{FF2B5EF4-FFF2-40B4-BE49-F238E27FC236}">
                  <a16:creationId xmlns:a16="http://schemas.microsoft.com/office/drawing/2014/main" id="{0E9EE26C-ED82-4465-A3CE-E281D0F48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260" y="2898778"/>
              <a:ext cx="2343325" cy="135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2319E3-D58F-4AAE-B8EC-3825D47914C3}"/>
              </a:ext>
            </a:extLst>
          </p:cNvPr>
          <p:cNvGrpSpPr/>
          <p:nvPr/>
        </p:nvGrpSpPr>
        <p:grpSpPr>
          <a:xfrm>
            <a:off x="8318494" y="1498941"/>
            <a:ext cx="3048745" cy="4234489"/>
            <a:chOff x="761474" y="861298"/>
            <a:chExt cx="3010503" cy="4181373"/>
          </a:xfrm>
        </p:grpSpPr>
        <p:sp>
          <p:nvSpPr>
            <p:cNvPr id="19" name="한쪽 모서리는 잘리고 다른 쪽 모서리는 둥근 사각형 41">
              <a:extLst>
                <a:ext uri="{FF2B5EF4-FFF2-40B4-BE49-F238E27FC236}">
                  <a16:creationId xmlns:a16="http://schemas.microsoft.com/office/drawing/2014/main" id="{2ACC9D7D-DF81-43CE-BA27-EB41607E9E36}"/>
                </a:ext>
              </a:extLst>
            </p:cNvPr>
            <p:cNvSpPr/>
            <p:nvPr/>
          </p:nvSpPr>
          <p:spPr>
            <a:xfrm flipH="1">
              <a:off x="761474" y="861298"/>
              <a:ext cx="3010503" cy="4181373"/>
            </a:xfrm>
            <a:prstGeom prst="snipRoundRect">
              <a:avLst>
                <a:gd name="adj1" fmla="val 0"/>
                <a:gd name="adj2" fmla="val 39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r="6000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&lt;div&gt;</a:t>
              </a:r>
              <a:r>
                <a:rPr lang="ko-KR" altLang="en-US" dirty="0">
                  <a:solidFill>
                    <a:prstClr val="white"/>
                  </a:solidFill>
                </a:rPr>
                <a:t>아이콘 제작자 </a:t>
              </a:r>
              <a:r>
                <a:rPr lang="en-US" altLang="ko-KR" dirty="0">
                  <a:solidFill>
                    <a:prstClr val="white"/>
                  </a:solidFill>
                </a:rPr>
                <a:t>&lt;a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69BB9A-E1F4-4B4E-9D15-858C4823AF52}"/>
                </a:ext>
              </a:extLst>
            </p:cNvPr>
            <p:cNvSpPr txBox="1"/>
            <p:nvPr/>
          </p:nvSpPr>
          <p:spPr>
            <a:xfrm>
              <a:off x="906054" y="3689555"/>
              <a:ext cx="27254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청각장애인의 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소통 불편함 인지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7DB9F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더 나은 환경 조성</a:t>
              </a:r>
              <a:endParaRPr lang="en-US" altLang="ko-KR" dirty="0">
                <a:solidFill>
                  <a:srgbClr val="7DB9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22" name="Picture 2" descr="쉐어타이핑 소개 – 에이유디사회적협동조합">
              <a:extLst>
                <a:ext uri="{FF2B5EF4-FFF2-40B4-BE49-F238E27FC236}">
                  <a16:creationId xmlns:a16="http://schemas.microsoft.com/office/drawing/2014/main" id="{E79B449D-69FA-45B5-A05C-28C8F59E1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728" y="1522922"/>
              <a:ext cx="1822994" cy="1691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5962FC9-68D5-4500-BC9F-49F7C4AB27D6}"/>
              </a:ext>
            </a:extLst>
          </p:cNvPr>
          <p:cNvSpPr txBox="1"/>
          <p:nvPr/>
        </p:nvSpPr>
        <p:spPr>
          <a:xfrm>
            <a:off x="434652" y="477116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/>
                <a:ea typeface="210 맨발의청춘 L" panose="02020603020101020101" pitchFamily="18" charset="-127"/>
                <a:cs typeface="+mn-cs"/>
              </a:rPr>
              <a:t>Conclusion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EB5B3BC-F594-48BF-812E-C27884AB9BA0}"/>
              </a:ext>
            </a:extLst>
          </p:cNvPr>
          <p:cNvGrpSpPr/>
          <p:nvPr/>
        </p:nvGrpSpPr>
        <p:grpSpPr>
          <a:xfrm>
            <a:off x="2467265" y="328868"/>
            <a:ext cx="2478794" cy="618529"/>
            <a:chOff x="2746471" y="333970"/>
            <a:chExt cx="2482412" cy="618529"/>
          </a:xfrm>
        </p:grpSpPr>
        <p:sp>
          <p:nvSpPr>
            <p:cNvPr id="29" name="모서리가 둥근 직사각형 25">
              <a:extLst>
                <a:ext uri="{FF2B5EF4-FFF2-40B4-BE49-F238E27FC236}">
                  <a16:creationId xmlns:a16="http://schemas.microsoft.com/office/drawing/2014/main" id="{CA6FC300-58CB-49D0-BFE5-7F0866699539}"/>
                </a:ext>
              </a:extLst>
            </p:cNvPr>
            <p:cNvSpPr/>
            <p:nvPr/>
          </p:nvSpPr>
          <p:spPr>
            <a:xfrm>
              <a:off x="2837919" y="333970"/>
              <a:ext cx="2305580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9E059F-0B5B-478B-977F-6729ADF9DDAE}"/>
                </a:ext>
              </a:extLst>
            </p:cNvPr>
            <p:cNvSpPr txBox="1"/>
            <p:nvPr/>
          </p:nvSpPr>
          <p:spPr>
            <a:xfrm>
              <a:off x="2746471" y="479589"/>
              <a:ext cx="2482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기대효과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18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"/>
    </mc:Choice>
    <mc:Fallback xmlns="">
      <p:transition spd="slow" advTm="4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4163FE9-CDD6-4536-AF9D-49F30E0D6CB4}"/>
              </a:ext>
            </a:extLst>
          </p:cNvPr>
          <p:cNvSpPr txBox="1"/>
          <p:nvPr/>
        </p:nvSpPr>
        <p:spPr>
          <a:xfrm>
            <a:off x="4789582" y="2905555"/>
            <a:ext cx="4123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감사합니다</a:t>
            </a:r>
            <a:endParaRPr lang="en-US" altLang="ko-KR" sz="4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8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"/>
    </mc:Choice>
    <mc:Fallback xmlns="">
      <p:transition spd="slow" advTm="11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447362" y="279914"/>
            <a:ext cx="12258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목차</a:t>
            </a:r>
            <a:endParaRPr lang="en-US" altLang="ko-KR" sz="3200" kern="0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8778245D-F8FE-4E9A-B098-FC50278FDA02}"/>
              </a:ext>
            </a:extLst>
          </p:cNvPr>
          <p:cNvSpPr/>
          <p:nvPr/>
        </p:nvSpPr>
        <p:spPr>
          <a:xfrm>
            <a:off x="585660" y="1049355"/>
            <a:ext cx="11194690" cy="5393059"/>
          </a:xfrm>
          <a:prstGeom prst="round2SameRect">
            <a:avLst>
              <a:gd name="adj1" fmla="val 0"/>
              <a:gd name="adj2" fmla="val 4601"/>
            </a:avLst>
          </a:prstGeom>
          <a:solidFill>
            <a:srgbClr val="EC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4D24BE6-B8E6-4BE1-B89A-8EF73A4BAEE8}"/>
              </a:ext>
            </a:extLst>
          </p:cNvPr>
          <p:cNvSpPr/>
          <p:nvPr/>
        </p:nvSpPr>
        <p:spPr>
          <a:xfrm>
            <a:off x="1061047" y="3463754"/>
            <a:ext cx="117895" cy="12077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2B6C963-D14F-4B46-8951-514DA989F93D}"/>
              </a:ext>
            </a:extLst>
          </p:cNvPr>
          <p:cNvSpPr/>
          <p:nvPr/>
        </p:nvSpPr>
        <p:spPr>
          <a:xfrm>
            <a:off x="5760889" y="3463754"/>
            <a:ext cx="117895" cy="12077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C0D49B-A56A-4097-90E0-7CC24FBC94B4}"/>
              </a:ext>
            </a:extLst>
          </p:cNvPr>
          <p:cNvSpPr/>
          <p:nvPr/>
        </p:nvSpPr>
        <p:spPr>
          <a:xfrm>
            <a:off x="11020244" y="3453415"/>
            <a:ext cx="117895" cy="12077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905D813-BA57-4B4E-A342-43463F005470}"/>
              </a:ext>
            </a:extLst>
          </p:cNvPr>
          <p:cNvGrpSpPr/>
          <p:nvPr/>
        </p:nvGrpSpPr>
        <p:grpSpPr>
          <a:xfrm>
            <a:off x="1356332" y="1476982"/>
            <a:ext cx="3149284" cy="1046826"/>
            <a:chOff x="1262333" y="1577084"/>
            <a:chExt cx="3149284" cy="10468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E2E62E-22BD-4FE5-89FD-E5717C1083E6}"/>
                </a:ext>
              </a:extLst>
            </p:cNvPr>
            <p:cNvSpPr txBox="1"/>
            <p:nvPr/>
          </p:nvSpPr>
          <p:spPr>
            <a:xfrm>
              <a:off x="1262333" y="1577084"/>
              <a:ext cx="30163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7DB9FF"/>
                  </a:solidFill>
                  <a:latin typeface="+mj-lt"/>
                  <a:ea typeface="G마켓 산스 Medium" panose="0200000000000000000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55F83E-F6B6-4429-BD19-C5EBB4840D35}"/>
                </a:ext>
              </a:extLst>
            </p:cNvPr>
            <p:cNvSpPr txBox="1"/>
            <p:nvPr/>
          </p:nvSpPr>
          <p:spPr>
            <a:xfrm>
              <a:off x="1395248" y="1977579"/>
              <a:ext cx="3016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주제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연구 배경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55C868B-9E64-4BF7-981B-72587EE338C6}"/>
              </a:ext>
            </a:extLst>
          </p:cNvPr>
          <p:cNvGrpSpPr/>
          <p:nvPr/>
        </p:nvGrpSpPr>
        <p:grpSpPr>
          <a:xfrm>
            <a:off x="3748044" y="4388029"/>
            <a:ext cx="3284832" cy="1626423"/>
            <a:chOff x="4680959" y="3924358"/>
            <a:chExt cx="3284832" cy="16264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477AFD-80A9-4075-B244-BF8A4993BA14}"/>
                </a:ext>
              </a:extLst>
            </p:cNvPr>
            <p:cNvSpPr txBox="1"/>
            <p:nvPr/>
          </p:nvSpPr>
          <p:spPr>
            <a:xfrm>
              <a:off x="4696199" y="3924358"/>
              <a:ext cx="27068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7DB9FF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Method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AE5E85-A8A9-44D6-8B1D-558A77981045}"/>
                </a:ext>
              </a:extLst>
            </p:cNvPr>
            <p:cNvSpPr txBox="1"/>
            <p:nvPr/>
          </p:nvSpPr>
          <p:spPr>
            <a:xfrm>
              <a:off x="4680959" y="4350452"/>
              <a:ext cx="32848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+mn-cs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ko-KR" sz="1800" b="1" dirty="0">
                  <a:solidFill>
                    <a:schemeClr val="bg1">
                      <a:lumMod val="65000"/>
                    </a:schemeClr>
                  </a:solidFill>
                </a:rPr>
                <a:t>Weight </a:t>
              </a:r>
              <a:r>
                <a:rPr lang="ko-KR" altLang="en-US" sz="1800" b="1" dirty="0">
                  <a:solidFill>
                    <a:schemeClr val="bg1">
                      <a:lumMod val="65000"/>
                    </a:schemeClr>
                  </a:solidFill>
                </a:rPr>
                <a:t>선정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  <a:p>
              <a:pPr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B86ABD-CDA8-4C2E-8D00-1156AB9FA1AE}"/>
              </a:ext>
            </a:extLst>
          </p:cNvPr>
          <p:cNvGrpSpPr/>
          <p:nvPr/>
        </p:nvGrpSpPr>
        <p:grpSpPr>
          <a:xfrm>
            <a:off x="5953662" y="1253234"/>
            <a:ext cx="3119936" cy="785593"/>
            <a:chOff x="5416188" y="1494399"/>
            <a:chExt cx="3119936" cy="7855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96250A-7053-49BB-8FC7-C5CB849FB436}"/>
                </a:ext>
              </a:extLst>
            </p:cNvPr>
            <p:cNvSpPr txBox="1"/>
            <p:nvPr/>
          </p:nvSpPr>
          <p:spPr>
            <a:xfrm>
              <a:off x="5519755" y="1494399"/>
              <a:ext cx="30163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7DB9FF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Results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A1611D-03E6-400D-BBEA-D1B9BD365B96}"/>
                </a:ext>
              </a:extLst>
            </p:cNvPr>
            <p:cNvSpPr txBox="1"/>
            <p:nvPr/>
          </p:nvSpPr>
          <p:spPr>
            <a:xfrm>
              <a:off x="5416188" y="1910660"/>
              <a:ext cx="301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앱 기능소개 및 시연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724BFC-8756-4549-B5BF-042DC86685E6}"/>
              </a:ext>
            </a:extLst>
          </p:cNvPr>
          <p:cNvGrpSpPr/>
          <p:nvPr/>
        </p:nvGrpSpPr>
        <p:grpSpPr>
          <a:xfrm>
            <a:off x="1084053" y="1620854"/>
            <a:ext cx="10023894" cy="2921360"/>
            <a:chOff x="1084053" y="1620854"/>
            <a:chExt cx="10023894" cy="292136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DAEE789-31BC-4BD7-BC0F-9CE27B6B7FC9}"/>
                </a:ext>
              </a:extLst>
            </p:cNvPr>
            <p:cNvCxnSpPr/>
            <p:nvPr/>
          </p:nvCxnSpPr>
          <p:spPr>
            <a:xfrm>
              <a:off x="1084053" y="3519577"/>
              <a:ext cx="10023894" cy="0"/>
            </a:xfrm>
            <a:prstGeom prst="line">
              <a:avLst/>
            </a:prstGeom>
            <a:ln w="57150">
              <a:solidFill>
                <a:srgbClr val="7DB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FEC71772-2ABD-4953-A934-8A2D25E1C2DD}"/>
                </a:ext>
              </a:extLst>
            </p:cNvPr>
            <p:cNvCxnSpPr>
              <a:stCxn id="13" idx="0"/>
              <a:endCxn id="18" idx="1"/>
            </p:cNvCxnSpPr>
            <p:nvPr/>
          </p:nvCxnSpPr>
          <p:spPr>
            <a:xfrm rot="5400000" flipH="1" flipV="1">
              <a:off x="344805" y="2452228"/>
              <a:ext cx="1786717" cy="236337"/>
            </a:xfrm>
            <a:prstGeom prst="bentConnector2">
              <a:avLst/>
            </a:prstGeom>
            <a:ln w="19050">
              <a:solidFill>
                <a:srgbClr val="7DB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1CB978DA-AD3B-4FEF-8794-AE99DCC4A3B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116375" y="3910545"/>
              <a:ext cx="988171" cy="275167"/>
            </a:xfrm>
            <a:prstGeom prst="bentConnector2">
              <a:avLst/>
            </a:prstGeom>
            <a:ln w="19050">
              <a:solidFill>
                <a:srgbClr val="7DB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FE5E46B6-EF98-4F70-924E-3EE26EE074F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981949" y="2454539"/>
              <a:ext cx="1845649" cy="178280"/>
            </a:xfrm>
            <a:prstGeom prst="bentConnector2">
              <a:avLst/>
            </a:prstGeom>
            <a:ln w="19050">
              <a:solidFill>
                <a:srgbClr val="7DB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B14331B4-7D46-405A-A3EA-543EF9214309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rot="16200000" flipH="1">
              <a:off x="7572562" y="3888301"/>
              <a:ext cx="1003561" cy="275168"/>
            </a:xfrm>
            <a:prstGeom prst="bentConnector2">
              <a:avLst/>
            </a:prstGeom>
            <a:ln w="19050">
              <a:solidFill>
                <a:srgbClr val="7DB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6A199E-147F-41F2-BDB7-2A18451E6A54}"/>
              </a:ext>
            </a:extLst>
          </p:cNvPr>
          <p:cNvGrpSpPr/>
          <p:nvPr/>
        </p:nvGrpSpPr>
        <p:grpSpPr>
          <a:xfrm>
            <a:off x="8211926" y="4327611"/>
            <a:ext cx="3394414" cy="1325515"/>
            <a:chOff x="4696199" y="3924358"/>
            <a:chExt cx="2797154" cy="132551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BFAF33-F083-4DA0-9101-A1BA0D25C8F4}"/>
                </a:ext>
              </a:extLst>
            </p:cNvPr>
            <p:cNvSpPr txBox="1"/>
            <p:nvPr/>
          </p:nvSpPr>
          <p:spPr>
            <a:xfrm>
              <a:off x="4696199" y="3924358"/>
              <a:ext cx="27068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7DB9FF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7DB9FF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Conclusion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FDDC64-ADB2-42AE-9C05-9B0C3ED0BC8D}"/>
                </a:ext>
              </a:extLst>
            </p:cNvPr>
            <p:cNvSpPr txBox="1"/>
            <p:nvPr/>
          </p:nvSpPr>
          <p:spPr>
            <a:xfrm>
              <a:off x="4786500" y="4326543"/>
              <a:ext cx="27068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향후 계획 및 개선방안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기대효과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40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2"/>
    </mc:Choice>
    <mc:Fallback xmlns="">
      <p:transition spd="slow" advTm="110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56F3F0C9-7874-4C3F-9048-C6E7C23D987C}"/>
              </a:ext>
            </a:extLst>
          </p:cNvPr>
          <p:cNvGrpSpPr/>
          <p:nvPr/>
        </p:nvGrpSpPr>
        <p:grpSpPr>
          <a:xfrm>
            <a:off x="2485672" y="2459504"/>
            <a:ext cx="7612774" cy="1967421"/>
            <a:chOff x="2934359" y="2783927"/>
            <a:chExt cx="7612774" cy="196742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782C85-15AF-46AB-8A72-8E6133BD3F2A}"/>
                </a:ext>
              </a:extLst>
            </p:cNvPr>
            <p:cNvSpPr txBox="1"/>
            <p:nvPr/>
          </p:nvSpPr>
          <p:spPr>
            <a:xfrm>
              <a:off x="2934359" y="2783927"/>
              <a:ext cx="761277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Tahoma" panose="020B0604030504040204" pitchFamily="34" charset="0"/>
                </a:rPr>
                <a:t>Darknet-YOLO </a:t>
              </a:r>
              <a:r>
                <a:rPr lang="ko-KR" altLang="en-US" sz="40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Tahoma" panose="020B0604030504040204" pitchFamily="34" charset="0"/>
                </a:rPr>
                <a:t>를 활용한</a:t>
              </a:r>
              <a:r>
                <a:rPr lang="en-US" altLang="ko-KR" sz="40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Tahoma" panose="020B0604030504040204" pitchFamily="34" charset="0"/>
                </a:rPr>
                <a:t> </a:t>
              </a:r>
            </a:p>
            <a:p>
              <a:pPr algn="ctr"/>
              <a:endParaRPr lang="en-US" altLang="ko-KR" sz="4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Tahoma" panose="020B0604030504040204" pitchFamily="34" charset="0"/>
              </a:endParaRPr>
            </a:p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Tahoma" panose="020B0604030504040204" pitchFamily="34" charset="0"/>
                </a:rPr>
                <a:t>한글 </a:t>
              </a:r>
              <a:r>
                <a:rPr lang="ko-KR" altLang="en-US" sz="4000" dirty="0" err="1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Tahoma" panose="020B0604030504040204" pitchFamily="34" charset="0"/>
                </a:rPr>
                <a:t>지문자</a:t>
              </a:r>
              <a:r>
                <a:rPr lang="ko-KR" altLang="en-US" sz="40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Tahoma" panose="020B0604030504040204" pitchFamily="34" charset="0"/>
                </a:rPr>
                <a:t> 학습 도구           개발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06EEBE-50B8-457D-AD67-57BA07F20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141" r="7807" b="34587"/>
            <a:stretch/>
          </p:blipFill>
          <p:spPr>
            <a:xfrm>
              <a:off x="7594554" y="3860636"/>
              <a:ext cx="1764227" cy="89071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99C23B8-F82A-40D9-B50B-96A1352752BA}"/>
              </a:ext>
            </a:extLst>
          </p:cNvPr>
          <p:cNvSpPr txBox="1"/>
          <p:nvPr/>
        </p:nvSpPr>
        <p:spPr>
          <a:xfrm>
            <a:off x="457200" y="47625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G마켓 산스 Medium"/>
                <a:ea typeface="210 맨발의청춘 L" panose="02020603020101020101" pitchFamily="18" charset="-127"/>
              </a:rPr>
              <a:t>Introduction</a:t>
            </a:r>
            <a:endParaRPr lang="ko-KR" altLang="en-US" sz="2400" b="1" dirty="0">
              <a:solidFill>
                <a:schemeClr val="bg1"/>
              </a:solidFill>
              <a:latin typeface="G마켓 산스 Medium"/>
              <a:ea typeface="210 맨발의청춘 L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736D5-B05D-44C8-8EF1-FBF9FE520CFF}"/>
              </a:ext>
            </a:extLst>
          </p:cNvPr>
          <p:cNvGrpSpPr/>
          <p:nvPr/>
        </p:nvGrpSpPr>
        <p:grpSpPr>
          <a:xfrm>
            <a:off x="2485672" y="372070"/>
            <a:ext cx="2692644" cy="618529"/>
            <a:chOff x="2523772" y="333970"/>
            <a:chExt cx="2692644" cy="618529"/>
          </a:xfrm>
        </p:grpSpPr>
        <p:sp>
          <p:nvSpPr>
            <p:cNvPr id="21" name="모서리가 둥근 직사각형 25">
              <a:extLst>
                <a:ext uri="{FF2B5EF4-FFF2-40B4-BE49-F238E27FC236}">
                  <a16:creationId xmlns:a16="http://schemas.microsoft.com/office/drawing/2014/main" id="{51DCEF92-FCB8-4A77-B039-2558FF548FC7}"/>
                </a:ext>
              </a:extLst>
            </p:cNvPr>
            <p:cNvSpPr/>
            <p:nvPr/>
          </p:nvSpPr>
          <p:spPr>
            <a:xfrm>
              <a:off x="2523772" y="333970"/>
              <a:ext cx="2619728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50D68-8DAF-470A-B830-7E6DCDD33592}"/>
                </a:ext>
              </a:extLst>
            </p:cNvPr>
            <p:cNvSpPr txBox="1"/>
            <p:nvPr/>
          </p:nvSpPr>
          <p:spPr>
            <a:xfrm>
              <a:off x="3444766" y="42895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35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1"/>
    </mc:Choice>
    <mc:Fallback xmlns="">
      <p:transition spd="slow" advTm="795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9C23B8-F82A-40D9-B50B-96A1352752BA}"/>
              </a:ext>
            </a:extLst>
          </p:cNvPr>
          <p:cNvSpPr txBox="1"/>
          <p:nvPr/>
        </p:nvSpPr>
        <p:spPr>
          <a:xfrm>
            <a:off x="457200" y="47625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/>
                <a:ea typeface="210 맨발의청춘 L" panose="02020603020101020101" pitchFamily="18" charset="-127"/>
                <a:cs typeface="+mn-cs"/>
              </a:rPr>
              <a:t>Introduction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736D5-B05D-44C8-8EF1-FBF9FE520CFF}"/>
              </a:ext>
            </a:extLst>
          </p:cNvPr>
          <p:cNvGrpSpPr/>
          <p:nvPr/>
        </p:nvGrpSpPr>
        <p:grpSpPr>
          <a:xfrm>
            <a:off x="2485672" y="372070"/>
            <a:ext cx="2176639" cy="565845"/>
            <a:chOff x="2523772" y="333970"/>
            <a:chExt cx="2692643" cy="618529"/>
          </a:xfrm>
        </p:grpSpPr>
        <p:sp>
          <p:nvSpPr>
            <p:cNvPr id="21" name="모서리가 둥근 직사각형 25">
              <a:extLst>
                <a:ext uri="{FF2B5EF4-FFF2-40B4-BE49-F238E27FC236}">
                  <a16:creationId xmlns:a16="http://schemas.microsoft.com/office/drawing/2014/main" id="{51DCEF92-FCB8-4A77-B039-2558FF548FC7}"/>
                </a:ext>
              </a:extLst>
            </p:cNvPr>
            <p:cNvSpPr/>
            <p:nvPr/>
          </p:nvSpPr>
          <p:spPr>
            <a:xfrm>
              <a:off x="2523772" y="333970"/>
              <a:ext cx="2619728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50D68-8DAF-470A-B830-7E6DCDD33592}"/>
                </a:ext>
              </a:extLst>
            </p:cNvPr>
            <p:cNvSpPr txBox="1"/>
            <p:nvPr/>
          </p:nvSpPr>
          <p:spPr>
            <a:xfrm>
              <a:off x="3444765" y="428954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배경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8FF51C2-FA0F-484F-ABCE-A717FFC83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" t="1080" r="715" b="2016"/>
          <a:stretch/>
        </p:blipFill>
        <p:spPr>
          <a:xfrm>
            <a:off x="680548" y="3065955"/>
            <a:ext cx="5888094" cy="2764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E6C1A1-7C14-4C56-AF0C-86A84A5B487E}"/>
              </a:ext>
            </a:extLst>
          </p:cNvPr>
          <p:cNvSpPr txBox="1"/>
          <p:nvPr/>
        </p:nvSpPr>
        <p:spPr>
          <a:xfrm>
            <a:off x="810925" y="2050292"/>
            <a:ext cx="5337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귀하</a:t>
            </a:r>
            <a:r>
              <a:rPr lang="en-US" altLang="ko-KR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농아</a:t>
            </a:r>
            <a:r>
              <a:rPr lang="en-US" altLang="ko-KR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자신의 생각이나 감정을 전달할 때</a:t>
            </a:r>
            <a:r>
              <a:rPr lang="en-US" altLang="ko-KR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주로 사용하는 의사소통 방법은 무엇입니까</a:t>
            </a:r>
            <a:r>
              <a:rPr lang="en-US" altLang="ko-KR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7BB7693-5F0E-4893-B0E8-1C45B36703FF}"/>
              </a:ext>
            </a:extLst>
          </p:cNvPr>
          <p:cNvGrpSpPr/>
          <p:nvPr/>
        </p:nvGrpSpPr>
        <p:grpSpPr>
          <a:xfrm>
            <a:off x="7160170" y="1308538"/>
            <a:ext cx="4498430" cy="4240924"/>
            <a:chOff x="7031421" y="1718444"/>
            <a:chExt cx="4498430" cy="4240924"/>
          </a:xfrm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CC8D911-2688-4902-878C-109D155264D5}"/>
                </a:ext>
              </a:extLst>
            </p:cNvPr>
            <p:cNvGrpSpPr/>
            <p:nvPr/>
          </p:nvGrpSpPr>
          <p:grpSpPr>
            <a:xfrm>
              <a:off x="7031421" y="1718444"/>
              <a:ext cx="4498430" cy="4240924"/>
              <a:chOff x="7204842" y="2002224"/>
              <a:chExt cx="4498430" cy="424092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1559F96-5068-40D6-BB8C-CB4CA896D863}"/>
                  </a:ext>
                </a:extLst>
              </p:cNvPr>
              <p:cNvSpPr/>
              <p:nvPr/>
            </p:nvSpPr>
            <p:spPr>
              <a:xfrm>
                <a:off x="7204842" y="2002224"/>
                <a:ext cx="4351282" cy="4240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D1F4208-B800-44E9-8DFF-BB42E41E3EE4}"/>
                  </a:ext>
                </a:extLst>
              </p:cNvPr>
              <p:cNvGrpSpPr/>
              <p:nvPr/>
            </p:nvGrpSpPr>
            <p:grpSpPr>
              <a:xfrm>
                <a:off x="7344649" y="2098365"/>
                <a:ext cx="4358623" cy="2465206"/>
                <a:chOff x="6465261" y="2537719"/>
                <a:chExt cx="3335810" cy="1695773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C714220E-A9D2-45EF-B5F8-210C8A262BF9}"/>
                    </a:ext>
                  </a:extLst>
                </p:cNvPr>
                <p:cNvGrpSpPr/>
                <p:nvPr/>
              </p:nvGrpSpPr>
              <p:grpSpPr>
                <a:xfrm>
                  <a:off x="6572742" y="2537719"/>
                  <a:ext cx="2874394" cy="384136"/>
                  <a:chOff x="6007451" y="2301793"/>
                  <a:chExt cx="2874394" cy="384136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21D8F7C9-058E-4253-A1EA-C56BADE8B599}"/>
                      </a:ext>
                    </a:extLst>
                  </p:cNvPr>
                  <p:cNvSpPr/>
                  <p:nvPr/>
                </p:nvSpPr>
                <p:spPr>
                  <a:xfrm>
                    <a:off x="6007451" y="2301793"/>
                    <a:ext cx="2874394" cy="378503"/>
                  </a:xfrm>
                  <a:prstGeom prst="rect">
                    <a:avLst/>
                  </a:prstGeom>
                  <a:solidFill>
                    <a:srgbClr val="7DB9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latin typeface="G마켓 산스 Medium" panose="02000000000000000000" pitchFamily="50" charset="-127"/>
                      <a:ea typeface="G마켓 산스 Medium" panose="02000000000000000000" pitchFamily="50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B94F6947-D66B-407E-8226-B3A6A9BF2F10}"/>
                      </a:ext>
                    </a:extLst>
                  </p:cNvPr>
                  <p:cNvSpPr/>
                  <p:nvPr/>
                </p:nvSpPr>
                <p:spPr>
                  <a:xfrm>
                    <a:off x="6183165" y="2368357"/>
                    <a:ext cx="2650416" cy="31757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2400" dirty="0">
                        <a:solidFill>
                          <a:prstClr val="white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지화</a:t>
                    </a:r>
                    <a:r>
                      <a:rPr lang="en-US" altLang="ko-KR" sz="2400" dirty="0">
                        <a:solidFill>
                          <a:prstClr val="white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 (</a:t>
                    </a:r>
                    <a:r>
                      <a:rPr lang="ko-KR" altLang="en-US" sz="2400" dirty="0" err="1">
                        <a:solidFill>
                          <a:prstClr val="white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지문자</a:t>
                    </a:r>
                    <a:r>
                      <a:rPr lang="en-US" altLang="ko-KR" sz="2400" dirty="0">
                        <a:solidFill>
                          <a:prstClr val="white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)</a:t>
                    </a:r>
                    <a:r>
                      <a:rPr lang="ko-KR" altLang="en-US" sz="2400" dirty="0">
                        <a:solidFill>
                          <a:prstClr val="white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 </a:t>
                    </a:r>
                    <a:endParaRPr lang="ko-KR" altLang="en-US" sz="2400" dirty="0">
                      <a:solidFill>
                        <a:prstClr val="black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endParaRP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61B7A6-FBE0-4556-B838-E6712E1B176B}"/>
                    </a:ext>
                  </a:extLst>
                </p:cNvPr>
                <p:cNvSpPr txBox="1"/>
                <p:nvPr/>
              </p:nvSpPr>
              <p:spPr>
                <a:xfrm>
                  <a:off x="6465261" y="3026721"/>
                  <a:ext cx="3335810" cy="1206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① </a:t>
                  </a:r>
                  <a:r>
                    <a:rPr lang="ko-KR" altLang="en-US" dirty="0" err="1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수어로</a:t>
                  </a: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 주고 받을 수 없는 언어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endParaRPr>
                </a:p>
                <a:p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endParaRPr>
                </a:p>
                <a:p>
                  <a:r>
                    <a:rPr lang="en-US" altLang="ko-KR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② </a:t>
                  </a: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고유명사</a:t>
                  </a:r>
                  <a:r>
                    <a:rPr lang="en-US" altLang="ko-KR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(</a:t>
                  </a: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이름</a:t>
                  </a:r>
                  <a:r>
                    <a:rPr lang="en-US" altLang="ko-KR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.</a:t>
                  </a: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주소</a:t>
                  </a:r>
                  <a:r>
                    <a:rPr lang="en-US" altLang="ko-KR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)</a:t>
                  </a:r>
                </a:p>
                <a:p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endParaRPr>
                </a:p>
                <a:p>
                  <a:r>
                    <a:rPr lang="en-US" altLang="ko-KR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③ </a:t>
                  </a: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표현하고자 하는 단어의 수화를 모를 때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endParaRPr>
                </a:p>
                <a:p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자음</a:t>
                  </a:r>
                  <a:r>
                    <a:rPr lang="en-US" altLang="ko-KR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, </a:t>
                  </a:r>
                  <a:r>
                    <a:rPr lang="ko-KR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모음 각각을 이용하여 표현 가능</a:t>
                  </a:r>
                  <a:endPara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endParaRPr>
                </a:p>
              </p:txBody>
            </p:sp>
          </p:grpSp>
        </p:grpSp>
        <p:pic>
          <p:nvPicPr>
            <p:cNvPr id="15" name="Picture 2" descr="기본 수화] 지문자를 익혀봅시다! : 네이버 블로그">
              <a:extLst>
                <a:ext uri="{FF2B5EF4-FFF2-40B4-BE49-F238E27FC236}">
                  <a16:creationId xmlns:a16="http://schemas.microsoft.com/office/drawing/2014/main" id="{499AF9FD-85AD-47E9-8EBF-BE58B037E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7" t="16225" r="44566" b="72251"/>
            <a:stretch/>
          </p:blipFill>
          <p:spPr bwMode="auto">
            <a:xfrm>
              <a:off x="7159039" y="4510635"/>
              <a:ext cx="4060977" cy="1308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754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6"/>
    </mc:Choice>
    <mc:Fallback xmlns="">
      <p:transition spd="slow" advTm="4375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1FF52F5-05A4-4F7E-9130-24C361D80734}"/>
              </a:ext>
            </a:extLst>
          </p:cNvPr>
          <p:cNvSpPr txBox="1"/>
          <p:nvPr/>
        </p:nvSpPr>
        <p:spPr>
          <a:xfrm>
            <a:off x="9621506" y="4684147"/>
            <a:ext cx="2457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Android  studio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Android </a:t>
            </a: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</a:t>
            </a:r>
            <a:endParaRPr lang="en-US" altLang="ko-KR" sz="1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통한 앱 개발</a:t>
            </a:r>
            <a:endParaRPr lang="en-US" altLang="ko-KR" sz="1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2E75B-7131-4481-BD8D-14DB14BDB575}"/>
              </a:ext>
            </a:extLst>
          </p:cNvPr>
          <p:cNvSpPr txBox="1"/>
          <p:nvPr/>
        </p:nvSpPr>
        <p:spPr>
          <a:xfrm>
            <a:off x="7005904" y="4684147"/>
            <a:ext cx="26156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Aws</a:t>
            </a:r>
            <a:r>
              <a:rPr lang="ko-KR" altLang="en-US" sz="20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cloud 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아마존 클라우드 </a:t>
            </a:r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GPU</a:t>
            </a: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</a:t>
            </a:r>
            <a:endParaRPr lang="en-US" altLang="ko-KR" sz="1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사용하여 </a:t>
            </a:r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ubuntu</a:t>
            </a: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환경에서 학습</a:t>
            </a:r>
            <a:endParaRPr lang="en-US" altLang="ko-KR" sz="1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70004499-B09A-48C1-BCF8-A1E34F58E155}"/>
              </a:ext>
            </a:extLst>
          </p:cNvPr>
          <p:cNvSpPr txBox="1">
            <a:spLocks/>
          </p:cNvSpPr>
          <p:nvPr/>
        </p:nvSpPr>
        <p:spPr>
          <a:xfrm>
            <a:off x="56840" y="4684147"/>
            <a:ext cx="3522133" cy="2370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지문자</a:t>
            </a:r>
            <a:r>
              <a:rPr lang="ko-KR" altLang="en-US" sz="20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인식</a:t>
            </a:r>
            <a:endParaRPr lang="en-US" altLang="ko-KR" sz="2000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자음</a:t>
            </a:r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모음 </a:t>
            </a:r>
            <a:r>
              <a:rPr lang="ko-KR" altLang="en-US" sz="1600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지문자</a:t>
            </a:r>
            <a:endParaRPr lang="en-US" altLang="ko-KR" sz="1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+ </a:t>
            </a:r>
            <a:r>
              <a:rPr lang="en-US" altLang="ko-KR" sz="1600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space+delete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클래스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33 ) </a:t>
            </a:r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</a:t>
            </a:r>
          </a:p>
          <a:p>
            <a:pPr algn="ctr">
              <a:lnSpc>
                <a:spcPct val="100000"/>
              </a:lnSpc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데이터셋을 객체 인식</a:t>
            </a:r>
            <a:endParaRPr lang="en-US" altLang="ko-KR" sz="1600" b="0" i="0" dirty="0">
              <a:solidFill>
                <a:schemeClr val="bg1"/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딥러닝</a:t>
            </a:r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모델로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학습</a:t>
            </a:r>
            <a:endParaRPr lang="en-US" altLang="ko-KR" sz="1600" b="0" i="0" dirty="0">
              <a:solidFill>
                <a:schemeClr val="bg1"/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 algn="ctr"/>
            <a:endParaRPr lang="en-US" altLang="ko-KR" sz="1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 algn="ctr"/>
            <a:endParaRPr lang="en-US" altLang="ko-KR" sz="1600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1" algn="ctr"/>
            <a:endParaRPr lang="ko-KR" altLang="en-US" sz="1600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8" name="Picture 2" descr="YOLO, YOLOv2 and YOLOv3: All You want to know | by Amro Kamal | Medium">
            <a:extLst>
              <a:ext uri="{FF2B5EF4-FFF2-40B4-BE49-F238E27FC236}">
                <a16:creationId xmlns:a16="http://schemas.microsoft.com/office/drawing/2014/main" id="{4427CC9C-4E3C-4E02-A7E0-CBF6444D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87" y="2893717"/>
            <a:ext cx="2443872" cy="129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F6E23C8-00FC-4F9E-B52F-51AF25AD7C71}"/>
              </a:ext>
            </a:extLst>
          </p:cNvPr>
          <p:cNvSpPr txBox="1"/>
          <p:nvPr/>
        </p:nvSpPr>
        <p:spPr>
          <a:xfrm>
            <a:off x="3578973" y="4684147"/>
            <a:ext cx="312343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Tiny Yolov3</a:t>
            </a:r>
          </a:p>
          <a:p>
            <a:pPr algn="ctr"/>
            <a:endParaRPr lang="en-US" altLang="ko-KR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</a:t>
            </a:r>
            <a:r>
              <a:rPr lang="en-US" altLang="ko-KR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YOLO</a:t>
            </a: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</a:t>
            </a:r>
            <a:r>
              <a:rPr lang="ko-KR" altLang="en-US" sz="1600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경량화된</a:t>
            </a: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버전</a:t>
            </a:r>
            <a:endParaRPr lang="en-US" altLang="ko-KR" sz="1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경량 하드웨어 딥러닝 기반의 </a:t>
            </a:r>
            <a:endParaRPr lang="en-US" altLang="ko-KR" sz="1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객체 검출을 위한 방법</a:t>
            </a:r>
            <a:endParaRPr lang="en-US" altLang="ko-KR" sz="1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C4DE1-FF25-492E-A7EA-E645C8EC9D4A}"/>
              </a:ext>
            </a:extLst>
          </p:cNvPr>
          <p:cNvSpPr txBox="1"/>
          <p:nvPr/>
        </p:nvSpPr>
        <p:spPr>
          <a:xfrm>
            <a:off x="985167" y="1657569"/>
            <a:ext cx="104950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2200" b="1" dirty="0">
                <a:latin typeface="맑은 고딕"/>
                <a:ea typeface="맑은 고딕" panose="020B0503020000020004" pitchFamily="50" charset="-127"/>
              </a:rPr>
              <a:t>Darknet </a:t>
            </a:r>
            <a:r>
              <a:rPr lang="ko-KR" altLang="en-US" sz="2200" b="1" dirty="0">
                <a:latin typeface="맑은 고딕"/>
                <a:ea typeface="맑은 고딕" panose="020B0503020000020004" pitchFamily="50" charset="-127"/>
              </a:rPr>
              <a:t>프레임워크에서 제공하는 </a:t>
            </a:r>
            <a:r>
              <a:rPr lang="en-US" altLang="ko-KR" sz="2200" b="1" dirty="0">
                <a:latin typeface="맑은 고딕"/>
                <a:ea typeface="맑은 고딕" panose="020B0503020000020004" pitchFamily="50" charset="-127"/>
              </a:rPr>
              <a:t>tiny yolo v3</a:t>
            </a:r>
            <a:r>
              <a:rPr lang="ko-KR" altLang="en-US" sz="2200" b="1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latin typeface="맑은 고딕"/>
                <a:ea typeface="맑은 고딕" panose="020B0503020000020004" pitchFamily="50" charset="-127"/>
              </a:rPr>
              <a:t>model </a:t>
            </a:r>
            <a:r>
              <a:rPr lang="ko-KR" altLang="en-US" sz="2200" b="1" dirty="0">
                <a:latin typeface="맑은 고딕"/>
                <a:ea typeface="맑은 고딕" panose="020B0503020000020004" pitchFamily="50" charset="-127"/>
              </a:rPr>
              <a:t>기반</a:t>
            </a:r>
            <a:r>
              <a:rPr lang="en-US" altLang="ko-KR" sz="2200" b="1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2200" b="1" dirty="0" err="1">
                <a:latin typeface="맑은 고딕"/>
                <a:ea typeface="맑은 고딕" panose="020B0503020000020004" pitchFamily="50" charset="-127"/>
              </a:rPr>
              <a:t>지문자</a:t>
            </a:r>
            <a:r>
              <a:rPr lang="ko-KR" altLang="en-US" sz="2200" b="1" dirty="0">
                <a:latin typeface="맑은 고딕"/>
                <a:ea typeface="맑은 고딕" panose="020B0503020000020004" pitchFamily="50" charset="-127"/>
              </a:rPr>
              <a:t> 인식</a:t>
            </a:r>
            <a:endParaRPr lang="en-US" altLang="ko-KR" sz="2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3826B8-010E-4E7A-9054-4CF09686DDF9}"/>
              </a:ext>
            </a:extLst>
          </p:cNvPr>
          <p:cNvSpPr txBox="1"/>
          <p:nvPr/>
        </p:nvSpPr>
        <p:spPr>
          <a:xfrm>
            <a:off x="828260" y="1117568"/>
            <a:ext cx="698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>
                <a:latin typeface="Arial Black" panose="020B0A04020102020204" pitchFamily="34" charset="0"/>
              </a:rPr>
              <a:t>“</a:t>
            </a:r>
            <a:endParaRPr lang="ko-KR" altLang="en-US" sz="8000" dirty="0">
              <a:latin typeface="Arial Black" panose="020B0A04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29BAB-56B7-4BE9-959B-B61B4BFD254A}"/>
              </a:ext>
            </a:extLst>
          </p:cNvPr>
          <p:cNvSpPr txBox="1"/>
          <p:nvPr/>
        </p:nvSpPr>
        <p:spPr>
          <a:xfrm>
            <a:off x="11054873" y="1117568"/>
            <a:ext cx="1023655" cy="1080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Arial Black" panose="020B0A04020102020204" pitchFamily="34" charset="0"/>
              </a:rPr>
              <a:t>”</a:t>
            </a:r>
            <a:endParaRPr lang="ko-KR" altLang="en-US" sz="8000" dirty="0">
              <a:latin typeface="Arial Black" panose="020B0A04020102020204" pitchFamily="34" charset="0"/>
            </a:endParaRPr>
          </a:p>
        </p:txBody>
      </p:sp>
      <p:pic>
        <p:nvPicPr>
          <p:cNvPr id="33" name="그림 32" descr="욕실이(가) 표시된 사진&#10;&#10;자동 생성된 설명">
            <a:extLst>
              <a:ext uri="{FF2B5EF4-FFF2-40B4-BE49-F238E27FC236}">
                <a16:creationId xmlns:a16="http://schemas.microsoft.com/office/drawing/2014/main" id="{1664C3B2-2680-46CC-BA6E-90D5DB1AC8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4" y="2871457"/>
            <a:ext cx="2656689" cy="149438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52F094-6347-4D5E-9A37-8B92FB09ED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1" r="7807" b="34587"/>
          <a:stretch/>
        </p:blipFill>
        <p:spPr>
          <a:xfrm>
            <a:off x="9880446" y="3157423"/>
            <a:ext cx="1764227" cy="890712"/>
          </a:xfrm>
          <a:prstGeom prst="rect">
            <a:avLst/>
          </a:prstGeom>
        </p:spPr>
      </p:pic>
      <p:pic>
        <p:nvPicPr>
          <p:cNvPr id="35" name="Picture 2" descr="aws-logo - Futurum Research">
            <a:extLst>
              <a:ext uri="{FF2B5EF4-FFF2-40B4-BE49-F238E27FC236}">
                <a16:creationId xmlns:a16="http://schemas.microsoft.com/office/drawing/2014/main" id="{5AC3BE66-8012-49BF-A62A-157DA59A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933" y="2628457"/>
            <a:ext cx="2208966" cy="165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F435FF-A752-467F-A31C-CFE1FED64D9E}"/>
              </a:ext>
            </a:extLst>
          </p:cNvPr>
          <p:cNvSpPr txBox="1"/>
          <p:nvPr/>
        </p:nvSpPr>
        <p:spPr>
          <a:xfrm>
            <a:off x="732622" y="443199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/>
                <a:ea typeface="210 맨발의청춘 L" panose="02020603020101020101" pitchFamily="18" charset="-127"/>
                <a:cs typeface="+mn-cs"/>
              </a:rPr>
              <a:t>method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AD60809-5952-4E4D-BFF0-A56385837510}"/>
              </a:ext>
            </a:extLst>
          </p:cNvPr>
          <p:cNvGrpSpPr/>
          <p:nvPr/>
        </p:nvGrpSpPr>
        <p:grpSpPr>
          <a:xfrm>
            <a:off x="2485672" y="372070"/>
            <a:ext cx="2619728" cy="618529"/>
            <a:chOff x="2523772" y="333970"/>
            <a:chExt cx="2619728" cy="618529"/>
          </a:xfrm>
        </p:grpSpPr>
        <p:sp>
          <p:nvSpPr>
            <p:cNvPr id="41" name="모서리가 둥근 직사각형 25">
              <a:extLst>
                <a:ext uri="{FF2B5EF4-FFF2-40B4-BE49-F238E27FC236}">
                  <a16:creationId xmlns:a16="http://schemas.microsoft.com/office/drawing/2014/main" id="{FB597C57-8A8A-4C39-A92F-06CE7192C9E9}"/>
                </a:ext>
              </a:extLst>
            </p:cNvPr>
            <p:cNvSpPr/>
            <p:nvPr/>
          </p:nvSpPr>
          <p:spPr>
            <a:xfrm>
              <a:off x="2523772" y="333970"/>
              <a:ext cx="2619728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48FFFE-5901-47C5-927D-1EB2FFE31FB1}"/>
                </a:ext>
              </a:extLst>
            </p:cNvPr>
            <p:cNvSpPr txBox="1"/>
            <p:nvPr/>
          </p:nvSpPr>
          <p:spPr>
            <a:xfrm>
              <a:off x="3124200" y="451556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+mn-cs"/>
                </a:rPr>
                <a:t>주요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2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81"/>
    </mc:Choice>
    <mc:Fallback xmlns="">
      <p:transition spd="slow" advTm="5288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8AF435FF-A752-467F-A31C-CFE1FED64D9E}"/>
              </a:ext>
            </a:extLst>
          </p:cNvPr>
          <p:cNvSpPr txBox="1"/>
          <p:nvPr/>
        </p:nvSpPr>
        <p:spPr>
          <a:xfrm>
            <a:off x="622453" y="454217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/>
                <a:ea typeface="210 맨발의청춘 L" panose="02020603020101020101" pitchFamily="18" charset="-127"/>
                <a:cs typeface="+mn-cs"/>
              </a:rPr>
              <a:t>method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AD60809-5952-4E4D-BFF0-A56385837510}"/>
              </a:ext>
            </a:extLst>
          </p:cNvPr>
          <p:cNvGrpSpPr/>
          <p:nvPr/>
        </p:nvGrpSpPr>
        <p:grpSpPr>
          <a:xfrm>
            <a:off x="2485671" y="372071"/>
            <a:ext cx="2471919" cy="611426"/>
            <a:chOff x="2523772" y="333970"/>
            <a:chExt cx="2873070" cy="618529"/>
          </a:xfrm>
        </p:grpSpPr>
        <p:sp>
          <p:nvSpPr>
            <p:cNvPr id="41" name="모서리가 둥근 직사각형 25">
              <a:extLst>
                <a:ext uri="{FF2B5EF4-FFF2-40B4-BE49-F238E27FC236}">
                  <a16:creationId xmlns:a16="http://schemas.microsoft.com/office/drawing/2014/main" id="{FB597C57-8A8A-4C39-A92F-06CE7192C9E9}"/>
                </a:ext>
              </a:extLst>
            </p:cNvPr>
            <p:cNvSpPr/>
            <p:nvPr/>
          </p:nvSpPr>
          <p:spPr>
            <a:xfrm>
              <a:off x="2523772" y="333970"/>
              <a:ext cx="2619728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48FFFE-5901-47C5-927D-1EB2FFE31FB1}"/>
                </a:ext>
              </a:extLst>
            </p:cNvPr>
            <p:cNvSpPr txBox="1"/>
            <p:nvPr/>
          </p:nvSpPr>
          <p:spPr>
            <a:xfrm>
              <a:off x="2833657" y="452484"/>
              <a:ext cx="2563185" cy="40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+mn-cs"/>
                </a:rPr>
                <a:t>주요 기술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B1C85C0-FA8F-48EC-81AC-2B7EB95EA3A8}"/>
              </a:ext>
            </a:extLst>
          </p:cNvPr>
          <p:cNvGrpSpPr/>
          <p:nvPr/>
        </p:nvGrpSpPr>
        <p:grpSpPr>
          <a:xfrm>
            <a:off x="477398" y="1311695"/>
            <a:ext cx="11439257" cy="4986393"/>
            <a:chOff x="389263" y="926105"/>
            <a:chExt cx="11439257" cy="498639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432610-6090-4C73-8FDE-F521B2645DE8}"/>
                </a:ext>
              </a:extLst>
            </p:cNvPr>
            <p:cNvSpPr txBox="1"/>
            <p:nvPr/>
          </p:nvSpPr>
          <p:spPr>
            <a:xfrm>
              <a:off x="6203135" y="4978025"/>
              <a:ext cx="56253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 Convolution layer filters = </a:t>
              </a:r>
              <a:r>
                <a:rPr lang="en-US" altLang="ko-KR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114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( = (33+5)*3 )</a:t>
              </a:r>
            </a:p>
            <a:p>
              <a:r>
                <a:rPr lang="en-US" altLang="ko-KR" b="0" i="0" dirty="0">
                  <a:solidFill>
                    <a:schemeClr val="bg1"/>
                  </a:solidFill>
                  <a:effectLst/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 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클래스 개수 </a:t>
              </a:r>
              <a:r>
                <a:rPr lang="en-US" altLang="ko-KR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: 33(</a:t>
              </a:r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자음</a:t>
              </a:r>
              <a:r>
                <a:rPr lang="en-US" altLang="ko-KR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+</a:t>
              </a:r>
              <a:r>
                <a:rPr lang="ko-KR" altLang="en-US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모음</a:t>
              </a:r>
              <a:r>
                <a:rPr lang="en-US" altLang="ko-KR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+</a:t>
              </a:r>
              <a:r>
                <a:rPr lang="en-US" altLang="ko-KR" dirty="0" err="1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delete+space</a:t>
              </a:r>
              <a:r>
                <a:rPr lang="en-US" altLang="ko-KR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)</a:t>
              </a:r>
              <a:endParaRPr lang="en-US" altLang="ko-KR" b="0" i="0" dirty="0">
                <a:solidFill>
                  <a:schemeClr val="bg1"/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33EDF9C-0A33-4940-B99A-DB2D4B8CA86A}"/>
                </a:ext>
              </a:extLst>
            </p:cNvPr>
            <p:cNvGrpSpPr/>
            <p:nvPr/>
          </p:nvGrpSpPr>
          <p:grpSpPr>
            <a:xfrm>
              <a:off x="389263" y="926105"/>
              <a:ext cx="11000489" cy="4986393"/>
              <a:chOff x="389263" y="926105"/>
              <a:chExt cx="11000489" cy="4986393"/>
            </a:xfrm>
          </p:grpSpPr>
          <p:sp>
            <p:nvSpPr>
              <p:cNvPr id="20" name="정육면체 19">
                <a:extLst>
                  <a:ext uri="{FF2B5EF4-FFF2-40B4-BE49-F238E27FC236}">
                    <a16:creationId xmlns:a16="http://schemas.microsoft.com/office/drawing/2014/main" id="{54014B2B-6032-420D-B252-E57D6089ADA7}"/>
                  </a:ext>
                </a:extLst>
              </p:cNvPr>
              <p:cNvSpPr/>
              <p:nvPr/>
            </p:nvSpPr>
            <p:spPr>
              <a:xfrm>
                <a:off x="601808" y="1724452"/>
                <a:ext cx="1626542" cy="102093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Input</a:t>
                </a:r>
              </a:p>
              <a:p>
                <a:pPr algn="ctr"/>
                <a:r>
                  <a:rPr lang="en-US" altLang="ko-KR" sz="1600" dirty="0"/>
                  <a:t>416x416x3</a:t>
                </a:r>
                <a:endParaRPr lang="ko-KR" altLang="en-US" sz="1600" dirty="0"/>
              </a:p>
            </p:txBody>
          </p:sp>
          <p:sp>
            <p:nvSpPr>
              <p:cNvPr id="21" name="정육면체 20">
                <a:extLst>
                  <a:ext uri="{FF2B5EF4-FFF2-40B4-BE49-F238E27FC236}">
                    <a16:creationId xmlns:a16="http://schemas.microsoft.com/office/drawing/2014/main" id="{DA6487A4-1E0B-4C0A-8029-F0AF2B34E762}"/>
                  </a:ext>
                </a:extLst>
              </p:cNvPr>
              <p:cNvSpPr/>
              <p:nvPr/>
            </p:nvSpPr>
            <p:spPr>
              <a:xfrm>
                <a:off x="2687698" y="1751343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Conv1</a:t>
                </a:r>
              </a:p>
              <a:p>
                <a:pPr algn="ctr"/>
                <a:r>
                  <a:rPr lang="en-US" altLang="ko-KR" sz="1600" dirty="0"/>
                  <a:t>3x3x16</a:t>
                </a:r>
                <a:endParaRPr lang="ko-KR" altLang="en-US" sz="1600" dirty="0"/>
              </a:p>
            </p:txBody>
          </p:sp>
          <p:sp>
            <p:nvSpPr>
              <p:cNvPr id="22" name="정육면체 21">
                <a:extLst>
                  <a:ext uri="{FF2B5EF4-FFF2-40B4-BE49-F238E27FC236}">
                    <a16:creationId xmlns:a16="http://schemas.microsoft.com/office/drawing/2014/main" id="{F6FF5DB7-E628-48F7-B6DE-E5BE2D189684}"/>
                  </a:ext>
                </a:extLst>
              </p:cNvPr>
              <p:cNvSpPr/>
              <p:nvPr/>
            </p:nvSpPr>
            <p:spPr>
              <a:xfrm>
                <a:off x="4404917" y="1731145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Conv2</a:t>
                </a:r>
              </a:p>
              <a:p>
                <a:pPr algn="ctr"/>
                <a:r>
                  <a:rPr lang="en-US" altLang="ko-KR" sz="1600" dirty="0"/>
                  <a:t>3x3x32</a:t>
                </a:r>
                <a:endParaRPr lang="ko-KR" altLang="en-US" sz="1600" dirty="0"/>
              </a:p>
            </p:txBody>
          </p:sp>
          <p:sp>
            <p:nvSpPr>
              <p:cNvPr id="25" name="정육면체 24">
                <a:extLst>
                  <a:ext uri="{FF2B5EF4-FFF2-40B4-BE49-F238E27FC236}">
                    <a16:creationId xmlns:a16="http://schemas.microsoft.com/office/drawing/2014/main" id="{7F2A5CF1-17C4-4E47-AED8-81CC93422793}"/>
                  </a:ext>
                </a:extLst>
              </p:cNvPr>
              <p:cNvSpPr/>
              <p:nvPr/>
            </p:nvSpPr>
            <p:spPr>
              <a:xfrm>
                <a:off x="6096000" y="1751343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Conv3</a:t>
                </a:r>
              </a:p>
              <a:p>
                <a:pPr algn="ctr"/>
                <a:r>
                  <a:rPr lang="en-US" altLang="ko-KR" sz="1600" dirty="0"/>
                  <a:t>3x3x64</a:t>
                </a:r>
                <a:endParaRPr lang="ko-KR" altLang="en-US" sz="1600" dirty="0"/>
              </a:p>
            </p:txBody>
          </p:sp>
          <p:sp>
            <p:nvSpPr>
              <p:cNvPr id="36" name="정육면체 35">
                <a:extLst>
                  <a:ext uri="{FF2B5EF4-FFF2-40B4-BE49-F238E27FC236}">
                    <a16:creationId xmlns:a16="http://schemas.microsoft.com/office/drawing/2014/main" id="{BFE4606D-EC9D-4C79-9355-A61776DB2A07}"/>
                  </a:ext>
                </a:extLst>
              </p:cNvPr>
              <p:cNvSpPr/>
              <p:nvPr/>
            </p:nvSpPr>
            <p:spPr>
              <a:xfrm>
                <a:off x="7940795" y="1731144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Conv4</a:t>
                </a:r>
              </a:p>
              <a:p>
                <a:pPr algn="ctr"/>
                <a:r>
                  <a:rPr lang="en-US" altLang="ko-KR" sz="1600" dirty="0"/>
                  <a:t>3x3x128</a:t>
                </a:r>
                <a:endParaRPr lang="ko-KR" altLang="en-US" sz="1600" dirty="0"/>
              </a:p>
            </p:txBody>
          </p:sp>
          <p:sp>
            <p:nvSpPr>
              <p:cNvPr id="37" name="정육면체 36">
                <a:extLst>
                  <a:ext uri="{FF2B5EF4-FFF2-40B4-BE49-F238E27FC236}">
                    <a16:creationId xmlns:a16="http://schemas.microsoft.com/office/drawing/2014/main" id="{456D753C-27DD-4B9C-8677-312EFC8577D0}"/>
                  </a:ext>
                </a:extLst>
              </p:cNvPr>
              <p:cNvSpPr/>
              <p:nvPr/>
            </p:nvSpPr>
            <p:spPr>
              <a:xfrm>
                <a:off x="9631878" y="1724451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Conv5</a:t>
                </a:r>
              </a:p>
              <a:p>
                <a:pPr algn="ctr"/>
                <a:r>
                  <a:rPr lang="en-US" altLang="ko-KR" sz="1600" dirty="0"/>
                  <a:t>3x3x256</a:t>
                </a:r>
                <a:endParaRPr lang="ko-KR" altLang="en-US" sz="1600" dirty="0"/>
              </a:p>
            </p:txBody>
          </p:sp>
          <p:sp>
            <p:nvSpPr>
              <p:cNvPr id="38" name="정육면체 37">
                <a:extLst>
                  <a:ext uri="{FF2B5EF4-FFF2-40B4-BE49-F238E27FC236}">
                    <a16:creationId xmlns:a16="http://schemas.microsoft.com/office/drawing/2014/main" id="{E36E4E5C-A5D2-45CE-A33C-FCF6BF2E28EE}"/>
                  </a:ext>
                </a:extLst>
              </p:cNvPr>
              <p:cNvSpPr/>
              <p:nvPr/>
            </p:nvSpPr>
            <p:spPr>
              <a:xfrm>
                <a:off x="847379" y="3223348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Conv6</a:t>
                </a:r>
              </a:p>
              <a:p>
                <a:pPr algn="ctr"/>
                <a:r>
                  <a:rPr lang="en-US" altLang="ko-KR" sz="1600" dirty="0"/>
                  <a:t>3x3x512</a:t>
                </a:r>
                <a:endParaRPr lang="ko-KR" altLang="en-US" sz="1600" dirty="0"/>
              </a:p>
            </p:txBody>
          </p:sp>
          <p:sp>
            <p:nvSpPr>
              <p:cNvPr id="43" name="정육면체 42">
                <a:extLst>
                  <a:ext uri="{FF2B5EF4-FFF2-40B4-BE49-F238E27FC236}">
                    <a16:creationId xmlns:a16="http://schemas.microsoft.com/office/drawing/2014/main" id="{B19F9A91-F5C5-4A94-A1BC-F488BF6BBAAC}"/>
                  </a:ext>
                </a:extLst>
              </p:cNvPr>
              <p:cNvSpPr/>
              <p:nvPr/>
            </p:nvSpPr>
            <p:spPr>
              <a:xfrm>
                <a:off x="2483870" y="3212626"/>
                <a:ext cx="1325811" cy="1020931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Conv7</a:t>
                </a:r>
              </a:p>
              <a:p>
                <a:pPr algn="ctr"/>
                <a:r>
                  <a:rPr lang="en-US" altLang="ko-KR" sz="1600" dirty="0"/>
                  <a:t>3x3x1024</a:t>
                </a:r>
                <a:endParaRPr lang="ko-KR" altLang="en-US" sz="1600" dirty="0"/>
              </a:p>
            </p:txBody>
          </p:sp>
          <p:sp>
            <p:nvSpPr>
              <p:cNvPr id="44" name="정육면체 43">
                <a:extLst>
                  <a:ext uri="{FF2B5EF4-FFF2-40B4-BE49-F238E27FC236}">
                    <a16:creationId xmlns:a16="http://schemas.microsoft.com/office/drawing/2014/main" id="{90D614A7-B996-4061-95CB-D52026663CB8}"/>
                  </a:ext>
                </a:extLst>
              </p:cNvPr>
              <p:cNvSpPr/>
              <p:nvPr/>
            </p:nvSpPr>
            <p:spPr>
              <a:xfrm>
                <a:off x="4249583" y="3264783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Conv8</a:t>
                </a:r>
              </a:p>
              <a:p>
                <a:pPr algn="ctr"/>
                <a:r>
                  <a:rPr lang="en-US" altLang="ko-KR" sz="1600" dirty="0"/>
                  <a:t>1x1x256</a:t>
                </a:r>
                <a:endParaRPr lang="ko-KR" altLang="en-US" sz="1600" dirty="0"/>
              </a:p>
            </p:txBody>
          </p:sp>
          <p:sp>
            <p:nvSpPr>
              <p:cNvPr id="45" name="정육면체 44">
                <a:extLst>
                  <a:ext uri="{FF2B5EF4-FFF2-40B4-BE49-F238E27FC236}">
                    <a16:creationId xmlns:a16="http://schemas.microsoft.com/office/drawing/2014/main" id="{B02E3AAE-FC45-4FF2-8380-FDECF6126A5F}"/>
                  </a:ext>
                </a:extLst>
              </p:cNvPr>
              <p:cNvSpPr/>
              <p:nvPr/>
            </p:nvSpPr>
            <p:spPr>
              <a:xfrm>
                <a:off x="6015296" y="3264782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Conv9</a:t>
                </a:r>
              </a:p>
              <a:p>
                <a:pPr algn="ctr"/>
                <a:r>
                  <a:rPr lang="en-US" altLang="ko-KR" sz="1600" dirty="0"/>
                  <a:t>3x3x512</a:t>
                </a:r>
                <a:endParaRPr lang="ko-KR" altLang="en-US" sz="1600" dirty="0"/>
              </a:p>
            </p:txBody>
          </p:sp>
          <p:sp>
            <p:nvSpPr>
              <p:cNvPr id="46" name="정육면체 45">
                <a:extLst>
                  <a:ext uri="{FF2B5EF4-FFF2-40B4-BE49-F238E27FC236}">
                    <a16:creationId xmlns:a16="http://schemas.microsoft.com/office/drawing/2014/main" id="{5D3336B3-2730-42F6-BC94-AAED5810C458}"/>
                  </a:ext>
                </a:extLst>
              </p:cNvPr>
              <p:cNvSpPr/>
              <p:nvPr/>
            </p:nvSpPr>
            <p:spPr>
              <a:xfrm>
                <a:off x="7672559" y="3212625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Conv10</a:t>
                </a:r>
              </a:p>
              <a:p>
                <a:pPr algn="ctr"/>
                <a:r>
                  <a:rPr lang="en-US" altLang="ko-KR" sz="1600" dirty="0"/>
                  <a:t>1x1x114</a:t>
                </a:r>
                <a:endParaRPr lang="ko-KR" altLang="en-US" sz="1600" dirty="0"/>
              </a:p>
            </p:txBody>
          </p:sp>
          <p:sp>
            <p:nvSpPr>
              <p:cNvPr id="47" name="정육면체 46">
                <a:extLst>
                  <a:ext uri="{FF2B5EF4-FFF2-40B4-BE49-F238E27FC236}">
                    <a16:creationId xmlns:a16="http://schemas.microsoft.com/office/drawing/2014/main" id="{C82E8567-498C-44BB-8C73-D03FC6BC1BC7}"/>
                  </a:ext>
                </a:extLst>
              </p:cNvPr>
              <p:cNvSpPr/>
              <p:nvPr/>
            </p:nvSpPr>
            <p:spPr>
              <a:xfrm>
                <a:off x="9546722" y="3204153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Conv11</a:t>
                </a:r>
              </a:p>
              <a:p>
                <a:pPr algn="ctr"/>
                <a:r>
                  <a:rPr lang="en-US" altLang="ko-KR" sz="1600" dirty="0"/>
                  <a:t>1x1x128</a:t>
                </a:r>
                <a:endParaRPr lang="ko-KR" altLang="en-US" sz="1600" dirty="0"/>
              </a:p>
            </p:txBody>
          </p:sp>
          <p:sp>
            <p:nvSpPr>
              <p:cNvPr id="48" name="정육면체 47">
                <a:extLst>
                  <a:ext uri="{FF2B5EF4-FFF2-40B4-BE49-F238E27FC236}">
                    <a16:creationId xmlns:a16="http://schemas.microsoft.com/office/drawing/2014/main" id="{746B7783-A8E6-4FD8-93AC-2A1CAB09DCAE}"/>
                  </a:ext>
                </a:extLst>
              </p:cNvPr>
              <p:cNvSpPr/>
              <p:nvPr/>
            </p:nvSpPr>
            <p:spPr>
              <a:xfrm>
                <a:off x="847378" y="4891567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Conv12</a:t>
                </a:r>
              </a:p>
              <a:p>
                <a:pPr algn="ctr"/>
                <a:r>
                  <a:rPr lang="en-US" altLang="ko-KR" sz="1600" dirty="0"/>
                  <a:t>3x3x256</a:t>
                </a:r>
                <a:endParaRPr lang="ko-KR" altLang="en-US" sz="1600" dirty="0"/>
              </a:p>
            </p:txBody>
          </p:sp>
          <p:sp>
            <p:nvSpPr>
              <p:cNvPr id="49" name="정육면체 48">
                <a:extLst>
                  <a:ext uri="{FF2B5EF4-FFF2-40B4-BE49-F238E27FC236}">
                    <a16:creationId xmlns:a16="http://schemas.microsoft.com/office/drawing/2014/main" id="{6852828C-2089-4718-A1B7-B37D5BD50CCC}"/>
                  </a:ext>
                </a:extLst>
              </p:cNvPr>
              <p:cNvSpPr/>
              <p:nvPr/>
            </p:nvSpPr>
            <p:spPr>
              <a:xfrm>
                <a:off x="2483870" y="4891566"/>
                <a:ext cx="1217361" cy="1020931"/>
              </a:xfrm>
              <a:prstGeom prst="cub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Conv13</a:t>
                </a:r>
              </a:p>
              <a:p>
                <a:pPr algn="ctr"/>
                <a:r>
                  <a:rPr lang="en-US" altLang="ko-KR" sz="1600" dirty="0"/>
                  <a:t>1x1x114</a:t>
                </a:r>
                <a:endParaRPr lang="ko-KR" altLang="en-US" sz="1600" dirty="0"/>
              </a:p>
            </p:txBody>
          </p:sp>
          <p:sp>
            <p:nvSpPr>
              <p:cNvPr id="50" name="정육면체 49">
                <a:extLst>
                  <a:ext uri="{FF2B5EF4-FFF2-40B4-BE49-F238E27FC236}">
                    <a16:creationId xmlns:a16="http://schemas.microsoft.com/office/drawing/2014/main" id="{75E76755-6CF6-496E-A11C-273F700D418D}"/>
                  </a:ext>
                </a:extLst>
              </p:cNvPr>
              <p:cNvSpPr/>
              <p:nvPr/>
            </p:nvSpPr>
            <p:spPr>
              <a:xfrm>
                <a:off x="4249582" y="4891565"/>
                <a:ext cx="1457687" cy="102093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Output</a:t>
                </a:r>
              </a:p>
              <a:p>
                <a:pPr algn="ctr"/>
                <a:r>
                  <a:rPr lang="en-US" altLang="ko-KR" sz="1600" dirty="0"/>
                  <a:t>26x26x114</a:t>
                </a:r>
                <a:endParaRPr lang="ko-KR" altLang="en-US" sz="1600" dirty="0"/>
              </a:p>
            </p:txBody>
          </p: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0BA904E3-9AE6-4B09-9542-BBEA63DE89E6}"/>
                  </a:ext>
                </a:extLst>
              </p:cNvPr>
              <p:cNvCxnSpPr/>
              <p:nvPr/>
            </p:nvCxnSpPr>
            <p:spPr>
              <a:xfrm>
                <a:off x="8281239" y="4244279"/>
                <a:ext cx="0" cy="657547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40A5D752-8FAB-426C-8670-DD01BF91039C}"/>
                  </a:ext>
                </a:extLst>
              </p:cNvPr>
              <p:cNvCxnSpPr/>
              <p:nvPr/>
            </p:nvCxnSpPr>
            <p:spPr>
              <a:xfrm>
                <a:off x="2329857" y="2247870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5326E81C-A306-46E7-AEF6-3DAF79CEAD18}"/>
                  </a:ext>
                </a:extLst>
              </p:cNvPr>
              <p:cNvCxnSpPr/>
              <p:nvPr/>
            </p:nvCxnSpPr>
            <p:spPr>
              <a:xfrm>
                <a:off x="4023393" y="2247870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FBB76C54-2DDD-44D6-B678-8BB7D1552D40}"/>
                  </a:ext>
                </a:extLst>
              </p:cNvPr>
              <p:cNvCxnSpPr/>
              <p:nvPr/>
            </p:nvCxnSpPr>
            <p:spPr>
              <a:xfrm>
                <a:off x="5707271" y="2225609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CB1231B7-F801-4236-967C-B8465A602306}"/>
                  </a:ext>
                </a:extLst>
              </p:cNvPr>
              <p:cNvCxnSpPr/>
              <p:nvPr/>
            </p:nvCxnSpPr>
            <p:spPr>
              <a:xfrm>
                <a:off x="7528563" y="2266706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CAADC92-3E74-4E7B-B735-29AD01494A38}"/>
                  </a:ext>
                </a:extLst>
              </p:cNvPr>
              <p:cNvCxnSpPr/>
              <p:nvPr/>
            </p:nvCxnSpPr>
            <p:spPr>
              <a:xfrm>
                <a:off x="9323853" y="2266706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89B76EB8-29CF-47AE-9F74-2B924D06616C}"/>
                  </a:ext>
                </a:extLst>
              </p:cNvPr>
              <p:cNvCxnSpPr/>
              <p:nvPr/>
            </p:nvCxnSpPr>
            <p:spPr>
              <a:xfrm>
                <a:off x="11081727" y="2266706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3B8D3C21-D4BC-4E91-B160-1EF4B5DA30F5}"/>
                  </a:ext>
                </a:extLst>
              </p:cNvPr>
              <p:cNvCxnSpPr/>
              <p:nvPr/>
            </p:nvCxnSpPr>
            <p:spPr>
              <a:xfrm>
                <a:off x="2145998" y="3694814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0683DB4C-2D89-4BDC-BCE3-A5DFF5EF380A}"/>
                  </a:ext>
                </a:extLst>
              </p:cNvPr>
              <p:cNvCxnSpPr/>
              <p:nvPr/>
            </p:nvCxnSpPr>
            <p:spPr>
              <a:xfrm>
                <a:off x="3869380" y="3713650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5B7563D5-751F-4EA6-AF40-6BE7AEACBD8E}"/>
                  </a:ext>
                </a:extLst>
              </p:cNvPr>
              <p:cNvCxnSpPr/>
              <p:nvPr/>
            </p:nvCxnSpPr>
            <p:spPr>
              <a:xfrm>
                <a:off x="5622278" y="3694814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3DDC9F81-F5CC-4526-A509-C85576E5B714}"/>
                  </a:ext>
                </a:extLst>
              </p:cNvPr>
              <p:cNvCxnSpPr/>
              <p:nvPr/>
            </p:nvCxnSpPr>
            <p:spPr>
              <a:xfrm>
                <a:off x="7312648" y="3713650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0032B5D8-BD75-49CF-906B-D3D583C67CAF}"/>
                  </a:ext>
                </a:extLst>
              </p:cNvPr>
              <p:cNvCxnSpPr/>
              <p:nvPr/>
            </p:nvCxnSpPr>
            <p:spPr>
              <a:xfrm>
                <a:off x="9015828" y="3713650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A23C5176-0911-4471-AEDA-50B34E29B43B}"/>
                  </a:ext>
                </a:extLst>
              </p:cNvPr>
              <p:cNvCxnSpPr/>
              <p:nvPr/>
            </p:nvCxnSpPr>
            <p:spPr>
              <a:xfrm>
                <a:off x="11081727" y="3713650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B3BC737F-1F8B-4D73-AFC6-EBBBD56A33C3}"/>
                  </a:ext>
                </a:extLst>
              </p:cNvPr>
              <p:cNvCxnSpPr/>
              <p:nvPr/>
            </p:nvCxnSpPr>
            <p:spPr>
              <a:xfrm>
                <a:off x="2145998" y="5369502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FAF1280B-A2AB-425A-96D5-B95800D0C79B}"/>
                  </a:ext>
                </a:extLst>
              </p:cNvPr>
              <p:cNvCxnSpPr/>
              <p:nvPr/>
            </p:nvCxnSpPr>
            <p:spPr>
              <a:xfrm>
                <a:off x="3809681" y="5306144"/>
                <a:ext cx="3080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FEFE485-082D-4EF5-8202-0CDE64D88136}"/>
                  </a:ext>
                </a:extLst>
              </p:cNvPr>
              <p:cNvSpPr txBox="1"/>
              <p:nvPr/>
            </p:nvSpPr>
            <p:spPr>
              <a:xfrm>
                <a:off x="389263" y="926105"/>
                <a:ext cx="3565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400" dirty="0">
                    <a:solidFill>
                      <a:prstClr val="white"/>
                    </a:solidFill>
                    <a:latin typeface="G마켓 산스 Medium"/>
                    <a:ea typeface="210 맨발의청춘 L" panose="02020603020101020101" pitchFamily="18" charset="-127"/>
                  </a:rPr>
                  <a:t>Tiny-yolo v3 Architecture</a:t>
                </a:r>
                <a:endPara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Medium"/>
                  <a:ea typeface="210 맨발의청춘 L" panose="02020603020101020101" pitchFamily="18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13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83"/>
    </mc:Choice>
    <mc:Fallback xmlns="">
      <p:transition spd="slow" advTm="381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8AF435FF-A752-467F-A31C-CFE1FED64D9E}"/>
              </a:ext>
            </a:extLst>
          </p:cNvPr>
          <p:cNvSpPr txBox="1"/>
          <p:nvPr/>
        </p:nvSpPr>
        <p:spPr>
          <a:xfrm>
            <a:off x="820757" y="487267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/>
                <a:ea typeface="210 맨발의청춘 L" panose="02020603020101020101" pitchFamily="18" charset="-127"/>
                <a:cs typeface="+mn-cs"/>
              </a:rPr>
              <a:t>method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AD60809-5952-4E4D-BFF0-A56385837510}"/>
              </a:ext>
            </a:extLst>
          </p:cNvPr>
          <p:cNvGrpSpPr/>
          <p:nvPr/>
        </p:nvGrpSpPr>
        <p:grpSpPr>
          <a:xfrm>
            <a:off x="2485672" y="383822"/>
            <a:ext cx="3135949" cy="654756"/>
            <a:chOff x="2523772" y="333970"/>
            <a:chExt cx="2782761" cy="618529"/>
          </a:xfrm>
        </p:grpSpPr>
        <p:sp>
          <p:nvSpPr>
            <p:cNvPr id="41" name="모서리가 둥근 직사각형 25">
              <a:extLst>
                <a:ext uri="{FF2B5EF4-FFF2-40B4-BE49-F238E27FC236}">
                  <a16:creationId xmlns:a16="http://schemas.microsoft.com/office/drawing/2014/main" id="{FB597C57-8A8A-4C39-A92F-06CE7192C9E9}"/>
                </a:ext>
              </a:extLst>
            </p:cNvPr>
            <p:cNvSpPr/>
            <p:nvPr/>
          </p:nvSpPr>
          <p:spPr>
            <a:xfrm>
              <a:off x="2523772" y="333970"/>
              <a:ext cx="2619728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48FFFE-5901-47C5-927D-1EB2FFE31FB1}"/>
                </a:ext>
              </a:extLst>
            </p:cNvPr>
            <p:cNvSpPr txBox="1"/>
            <p:nvPr/>
          </p:nvSpPr>
          <p:spPr>
            <a:xfrm>
              <a:off x="2893544" y="501146"/>
              <a:ext cx="2412989" cy="377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chemeClr val="bg1"/>
                  </a:solidFill>
                </a:rPr>
                <a:t>Weight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선정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F3DAC22-EB00-4571-A2A6-53D2313545B2}"/>
              </a:ext>
            </a:extLst>
          </p:cNvPr>
          <p:cNvSpPr txBox="1"/>
          <p:nvPr/>
        </p:nvSpPr>
        <p:spPr>
          <a:xfrm>
            <a:off x="1890685" y="1877779"/>
            <a:ext cx="1576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다양한 배경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B3CA87-2FE0-4901-BE23-97C7AD263668}"/>
              </a:ext>
            </a:extLst>
          </p:cNvPr>
          <p:cNvSpPr txBox="1"/>
          <p:nvPr/>
        </p:nvSpPr>
        <p:spPr>
          <a:xfrm>
            <a:off x="6630989" y="1867157"/>
            <a:ext cx="3778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검은 배경</a:t>
            </a:r>
            <a:endParaRPr lang="ko-KR" altLang="en-US" sz="2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5B6AB92-8814-4933-A9E8-875862957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6746"/>
              </p:ext>
            </p:extLst>
          </p:nvPr>
        </p:nvGraphicFramePr>
        <p:xfrm>
          <a:off x="1890685" y="2454879"/>
          <a:ext cx="3368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774">
                  <a:extLst>
                    <a:ext uri="{9D8B030D-6E8A-4147-A177-3AD203B41FA5}">
                      <a16:colId xmlns:a16="http://schemas.microsoft.com/office/drawing/2014/main" val="1750136193"/>
                    </a:ext>
                  </a:extLst>
                </a:gridCol>
                <a:gridCol w="1122774">
                  <a:extLst>
                    <a:ext uri="{9D8B030D-6E8A-4147-A177-3AD203B41FA5}">
                      <a16:colId xmlns:a16="http://schemas.microsoft.com/office/drawing/2014/main" val="3944151475"/>
                    </a:ext>
                  </a:extLst>
                </a:gridCol>
                <a:gridCol w="1122774">
                  <a:extLst>
                    <a:ext uri="{9D8B030D-6E8A-4147-A177-3AD203B41FA5}">
                      <a16:colId xmlns:a16="http://schemas.microsoft.com/office/drawing/2014/main" val="1683020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실제 </a:t>
                      </a:r>
                      <a:r>
                        <a:rPr lang="en-US" altLang="ko-KR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예측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positive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negative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846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positive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0348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newgative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6690629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FA79E6C-9CE7-438C-83CD-EF2B2DC4C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5393"/>
              </p:ext>
            </p:extLst>
          </p:nvPr>
        </p:nvGraphicFramePr>
        <p:xfrm>
          <a:off x="1890685" y="4112041"/>
          <a:ext cx="33683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161">
                  <a:extLst>
                    <a:ext uri="{9D8B030D-6E8A-4147-A177-3AD203B41FA5}">
                      <a16:colId xmlns:a16="http://schemas.microsoft.com/office/drawing/2014/main" val="446907519"/>
                    </a:ext>
                  </a:extLst>
                </a:gridCol>
                <a:gridCol w="1684161">
                  <a:extLst>
                    <a:ext uri="{9D8B030D-6E8A-4147-A177-3AD203B41FA5}">
                      <a16:colId xmlns:a16="http://schemas.microsoft.com/office/drawing/2014/main" val="1725436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accuracy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0.922813036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345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recall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0.941544885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648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f1score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0.949894737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504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precision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0.963675214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2023991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8E4FF70-FA74-4D4F-9B81-C9528660F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45586"/>
              </p:ext>
            </p:extLst>
          </p:nvPr>
        </p:nvGraphicFramePr>
        <p:xfrm>
          <a:off x="6731909" y="2449972"/>
          <a:ext cx="3778182" cy="1213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394">
                  <a:extLst>
                    <a:ext uri="{9D8B030D-6E8A-4147-A177-3AD203B41FA5}">
                      <a16:colId xmlns:a16="http://schemas.microsoft.com/office/drawing/2014/main" val="1539825054"/>
                    </a:ext>
                  </a:extLst>
                </a:gridCol>
                <a:gridCol w="1259394">
                  <a:extLst>
                    <a:ext uri="{9D8B030D-6E8A-4147-A177-3AD203B41FA5}">
                      <a16:colId xmlns:a16="http://schemas.microsoft.com/office/drawing/2014/main" val="837046711"/>
                    </a:ext>
                  </a:extLst>
                </a:gridCol>
                <a:gridCol w="1259394">
                  <a:extLst>
                    <a:ext uri="{9D8B030D-6E8A-4147-A177-3AD203B41FA5}">
                      <a16:colId xmlns:a16="http://schemas.microsoft.com/office/drawing/2014/main" val="937959073"/>
                    </a:ext>
                  </a:extLst>
                </a:gridCol>
              </a:tblGrid>
              <a:tr h="404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실제 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/ 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예측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positive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negative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854310"/>
                  </a:ext>
                </a:extLst>
              </a:tr>
              <a:tr h="4045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positive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414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35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45677"/>
                  </a:ext>
                </a:extLst>
              </a:tr>
              <a:tr h="4045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negative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99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9115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1B13F04-98A7-4401-8C74-21C096F42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3612"/>
              </p:ext>
            </p:extLst>
          </p:nvPr>
        </p:nvGraphicFramePr>
        <p:xfrm>
          <a:off x="6731909" y="3967332"/>
          <a:ext cx="3778182" cy="161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091">
                  <a:extLst>
                    <a:ext uri="{9D8B030D-6E8A-4147-A177-3AD203B41FA5}">
                      <a16:colId xmlns:a16="http://schemas.microsoft.com/office/drawing/2014/main" val="3304678099"/>
                    </a:ext>
                  </a:extLst>
                </a:gridCol>
                <a:gridCol w="1889091">
                  <a:extLst>
                    <a:ext uri="{9D8B030D-6E8A-4147-A177-3AD203B41FA5}">
                      <a16:colId xmlns:a16="http://schemas.microsoft.com/office/drawing/2014/main" val="1462874625"/>
                    </a:ext>
                  </a:extLst>
                </a:gridCol>
              </a:tblGrid>
              <a:tr h="4045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accuracy 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0.893728223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20610"/>
                  </a:ext>
                </a:extLst>
              </a:tr>
              <a:tr h="4045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recall 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0.922048998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456622"/>
                  </a:ext>
                </a:extLst>
              </a:tr>
              <a:tr h="4045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f1score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0.929892473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80303"/>
                  </a:ext>
                </a:extLst>
              </a:tr>
              <a:tr h="4045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precision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0.940909091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143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8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26"/>
    </mc:Choice>
    <mc:Fallback xmlns="">
      <p:transition spd="slow" advTm="8262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9C23B8-F82A-40D9-B50B-96A1352752BA}"/>
              </a:ext>
            </a:extLst>
          </p:cNvPr>
          <p:cNvSpPr txBox="1"/>
          <p:nvPr/>
        </p:nvSpPr>
        <p:spPr>
          <a:xfrm>
            <a:off x="457200" y="47625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/>
                <a:ea typeface="210 맨발의청춘 L" panose="02020603020101020101" pitchFamily="18" charset="-127"/>
                <a:cs typeface="+mn-cs"/>
              </a:rPr>
              <a:t>Results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736D5-B05D-44C8-8EF1-FBF9FE520CFF}"/>
              </a:ext>
            </a:extLst>
          </p:cNvPr>
          <p:cNvGrpSpPr/>
          <p:nvPr/>
        </p:nvGrpSpPr>
        <p:grpSpPr>
          <a:xfrm>
            <a:off x="1970690" y="372070"/>
            <a:ext cx="3134710" cy="618529"/>
            <a:chOff x="2523772" y="333970"/>
            <a:chExt cx="2619728" cy="618529"/>
          </a:xfrm>
        </p:grpSpPr>
        <p:sp>
          <p:nvSpPr>
            <p:cNvPr id="21" name="모서리가 둥근 직사각형 25">
              <a:extLst>
                <a:ext uri="{FF2B5EF4-FFF2-40B4-BE49-F238E27FC236}">
                  <a16:creationId xmlns:a16="http://schemas.microsoft.com/office/drawing/2014/main" id="{51DCEF92-FCB8-4A77-B039-2558FF548FC7}"/>
                </a:ext>
              </a:extLst>
            </p:cNvPr>
            <p:cNvSpPr/>
            <p:nvPr/>
          </p:nvSpPr>
          <p:spPr>
            <a:xfrm>
              <a:off x="2523772" y="333970"/>
              <a:ext cx="2619728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50D68-8DAF-470A-B830-7E6DCDD33592}"/>
                </a:ext>
              </a:extLst>
            </p:cNvPr>
            <p:cNvSpPr txBox="1"/>
            <p:nvPr/>
          </p:nvSpPr>
          <p:spPr>
            <a:xfrm>
              <a:off x="2569790" y="479589"/>
              <a:ext cx="2482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회원가입 및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+mn-cs"/>
                </a:rPr>
                <a:t>로그인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81CBCF0-8A42-4334-955B-C482A256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/>
          <a:stretch/>
        </p:blipFill>
        <p:spPr>
          <a:xfrm>
            <a:off x="3142821" y="1122569"/>
            <a:ext cx="3555434" cy="489859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731FFA9-4099-4CCF-BFD1-0EB4E9E4FF9D}"/>
              </a:ext>
            </a:extLst>
          </p:cNvPr>
          <p:cNvGrpSpPr/>
          <p:nvPr/>
        </p:nvGrpSpPr>
        <p:grpSpPr>
          <a:xfrm>
            <a:off x="397786" y="1122569"/>
            <a:ext cx="3557270" cy="4900429"/>
            <a:chOff x="2997766" y="1346135"/>
            <a:chExt cx="3434248" cy="481045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ECD5239-99DE-42D0-8551-D9C30AE7E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/>
            <a:stretch/>
          </p:blipFill>
          <p:spPr>
            <a:xfrm>
              <a:off x="2997766" y="1346135"/>
              <a:ext cx="3434248" cy="481045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6847B41-3CC4-407B-97F2-62AFDEFED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172" y="2092402"/>
              <a:ext cx="1720009" cy="3107559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08F19-12B9-45D8-887C-EA755949132F}"/>
              </a:ext>
            </a:extLst>
          </p:cNvPr>
          <p:cNvSpPr txBox="1"/>
          <p:nvPr/>
        </p:nvSpPr>
        <p:spPr>
          <a:xfrm>
            <a:off x="1165483" y="5849188"/>
            <a:ext cx="16658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Splash </a:t>
            </a: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화면 </a:t>
            </a:r>
            <a:endParaRPr lang="en-US" altLang="ko-KR" sz="2000" dirty="0">
              <a:solidFill>
                <a:srgbClr val="FFFF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6BCD28-FD2F-45F3-9C1B-F12F62DA30C9}"/>
              </a:ext>
            </a:extLst>
          </p:cNvPr>
          <p:cNvSpPr txBox="1"/>
          <p:nvPr/>
        </p:nvSpPr>
        <p:spPr>
          <a:xfrm>
            <a:off x="3862780" y="5814301"/>
            <a:ext cx="16658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로그인</a:t>
            </a:r>
            <a:r>
              <a:rPr lang="en-US" altLang="ko-KR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화면 </a:t>
            </a:r>
            <a:endParaRPr lang="en-US" altLang="ko-KR" sz="2000" dirty="0">
              <a:solidFill>
                <a:srgbClr val="FFFF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5D22ABD-C1DB-42D2-91E6-B18BB3319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/>
          <a:stretch/>
        </p:blipFill>
        <p:spPr>
          <a:xfrm>
            <a:off x="5943447" y="1122569"/>
            <a:ext cx="3636478" cy="49004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F3D679E-F631-4D88-B82E-D87EA5166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/>
          <a:stretch/>
        </p:blipFill>
        <p:spPr>
          <a:xfrm>
            <a:off x="8623458" y="1122569"/>
            <a:ext cx="3682381" cy="493555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70FAFD9-AB74-4544-84B1-5AB601389B7F}"/>
              </a:ext>
            </a:extLst>
          </p:cNvPr>
          <p:cNvSpPr txBox="1"/>
          <p:nvPr/>
        </p:nvSpPr>
        <p:spPr>
          <a:xfrm>
            <a:off x="6527025" y="5790432"/>
            <a:ext cx="190087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회원가입 화면 </a:t>
            </a:r>
            <a:endParaRPr lang="en-US" altLang="ko-KR" sz="2000" dirty="0">
              <a:solidFill>
                <a:srgbClr val="FFFF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4843CA-8B68-403F-844C-9DCD775756E7}"/>
              </a:ext>
            </a:extLst>
          </p:cNvPr>
          <p:cNvSpPr txBox="1"/>
          <p:nvPr/>
        </p:nvSpPr>
        <p:spPr>
          <a:xfrm>
            <a:off x="9019559" y="5777579"/>
            <a:ext cx="266268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연습</a:t>
            </a:r>
            <a:r>
              <a:rPr lang="en-US" altLang="ko-KR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2000" dirty="0">
                <a:solidFill>
                  <a:srgbClr val="FFFF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선택 화면 </a:t>
            </a:r>
            <a:endParaRPr lang="en-US" altLang="ko-KR" sz="2000" dirty="0">
              <a:solidFill>
                <a:srgbClr val="FFFF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8BCBF0-6427-496F-879C-456A9F381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747" y="1907629"/>
            <a:ext cx="1888787" cy="31673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E94538-68A3-45B4-A7D0-AA66E6EDE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2513" y="1882794"/>
            <a:ext cx="1766372" cy="31921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1E7EEA-2F7E-40D6-BBEA-426F6E6A9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476" y="1913461"/>
            <a:ext cx="1850426" cy="31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0"/>
    </mc:Choice>
    <mc:Fallback xmlns="">
      <p:transition spd="slow" advTm="252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9C23B8-F82A-40D9-B50B-96A1352752BA}"/>
              </a:ext>
            </a:extLst>
          </p:cNvPr>
          <p:cNvSpPr txBox="1"/>
          <p:nvPr/>
        </p:nvSpPr>
        <p:spPr>
          <a:xfrm>
            <a:off x="457200" y="47625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G마켓 산스 Medium"/>
                <a:ea typeface="210 맨발의청춘 L" panose="02020603020101020101" pitchFamily="18" charset="-127"/>
              </a:rPr>
              <a:t>Results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/>
              <a:ea typeface="210 맨발의청춘 L" panose="0202060302010102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D736D5-B05D-44C8-8EF1-FBF9FE520CFF}"/>
              </a:ext>
            </a:extLst>
          </p:cNvPr>
          <p:cNvGrpSpPr/>
          <p:nvPr/>
        </p:nvGrpSpPr>
        <p:grpSpPr>
          <a:xfrm>
            <a:off x="1970690" y="372070"/>
            <a:ext cx="3651178" cy="618529"/>
            <a:chOff x="2523772" y="333970"/>
            <a:chExt cx="2619728" cy="618529"/>
          </a:xfrm>
        </p:grpSpPr>
        <p:sp>
          <p:nvSpPr>
            <p:cNvPr id="21" name="모서리가 둥근 직사각형 25">
              <a:extLst>
                <a:ext uri="{FF2B5EF4-FFF2-40B4-BE49-F238E27FC236}">
                  <a16:creationId xmlns:a16="http://schemas.microsoft.com/office/drawing/2014/main" id="{51DCEF92-FCB8-4A77-B039-2558FF548FC7}"/>
                </a:ext>
              </a:extLst>
            </p:cNvPr>
            <p:cNvSpPr/>
            <p:nvPr/>
          </p:nvSpPr>
          <p:spPr>
            <a:xfrm>
              <a:off x="2523772" y="333970"/>
              <a:ext cx="2619728" cy="618529"/>
            </a:xfrm>
            <a:prstGeom prst="roundRect">
              <a:avLst>
                <a:gd name="adj" fmla="val 50000"/>
              </a:avLst>
            </a:prstGeom>
            <a:solidFill>
              <a:srgbClr val="7D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50D68-8DAF-470A-B830-7E6DCDD33592}"/>
                </a:ext>
              </a:extLst>
            </p:cNvPr>
            <p:cNvSpPr txBox="1"/>
            <p:nvPr/>
          </p:nvSpPr>
          <p:spPr>
            <a:xfrm>
              <a:off x="2569790" y="479589"/>
              <a:ext cx="246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회원가입 및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맨발의청춘 L" panose="02020603020101020101" pitchFamily="18" charset="-127"/>
                  <a:ea typeface="210 맨발의청춘 L" panose="02020603020101020101" pitchFamily="18" charset="-127"/>
                  <a:cs typeface="+mn-cs"/>
                </a:rPr>
                <a:t>로그인 시연 동영상</a:t>
              </a:r>
            </a:p>
          </p:txBody>
        </p:sp>
      </p:grpSp>
      <p:pic>
        <p:nvPicPr>
          <p:cNvPr id="22" name="로그인">
            <a:hlinkClick r:id="" action="ppaction://media"/>
            <a:extLst>
              <a:ext uri="{FF2B5EF4-FFF2-40B4-BE49-F238E27FC236}">
                <a16:creationId xmlns:a16="http://schemas.microsoft.com/office/drawing/2014/main" id="{860F5359-B8BE-43E0-89A1-8BFA049DB121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64919" y="1509536"/>
            <a:ext cx="2062162" cy="435133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373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9"/>
    </mc:Choice>
    <mc:Fallback xmlns="">
      <p:transition spd="slow" advTm="4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8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13" objId="22"/>
        <p14:stopEvt time="3961" objId="2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425</Words>
  <Application>Microsoft Office PowerPoint</Application>
  <PresentationFormat>와이드스크린</PresentationFormat>
  <Paragraphs>196</Paragraphs>
  <Slides>16</Slides>
  <Notes>16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Arial Black</vt:lpstr>
      <vt:lpstr>210 맨발의청춘 L</vt:lpstr>
      <vt:lpstr>G마켓 산스 Medium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bigdata00534</cp:lastModifiedBy>
  <cp:revision>97</cp:revision>
  <dcterms:created xsi:type="dcterms:W3CDTF">2020-11-23T02:45:40Z</dcterms:created>
  <dcterms:modified xsi:type="dcterms:W3CDTF">2021-11-15T20:50:07Z</dcterms:modified>
</cp:coreProperties>
</file>